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9.xml" ContentType="application/vnd.openxmlformats-officedocument.presentationml.notesSlide+xml"/>
  <Override PartName="/ppt/tags/tag55.xml" ContentType="application/vnd.openxmlformats-officedocument.presentationml.tags+xml"/>
  <Override PartName="/ppt/notesSlides/notesSlide20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1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2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4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6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7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8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31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3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0" r:id="rId2"/>
    <p:sldId id="282" r:id="rId3"/>
    <p:sldId id="284" r:id="rId4"/>
    <p:sldId id="262" r:id="rId5"/>
    <p:sldId id="286" r:id="rId6"/>
    <p:sldId id="265" r:id="rId7"/>
    <p:sldId id="330" r:id="rId8"/>
    <p:sldId id="331" r:id="rId9"/>
    <p:sldId id="332" r:id="rId10"/>
    <p:sldId id="333" r:id="rId11"/>
    <p:sldId id="334" r:id="rId12"/>
    <p:sldId id="335" r:id="rId13"/>
    <p:sldId id="313" r:id="rId14"/>
    <p:sldId id="291" r:id="rId15"/>
    <p:sldId id="293" r:id="rId16"/>
    <p:sldId id="294" r:id="rId17"/>
    <p:sldId id="315" r:id="rId18"/>
    <p:sldId id="317" r:id="rId19"/>
    <p:sldId id="318" r:id="rId20"/>
    <p:sldId id="319" r:id="rId21"/>
    <p:sldId id="316" r:id="rId22"/>
    <p:sldId id="314" r:id="rId23"/>
    <p:sldId id="288" r:id="rId24"/>
    <p:sldId id="320" r:id="rId25"/>
    <p:sldId id="321" r:id="rId26"/>
    <p:sldId id="267" r:id="rId27"/>
    <p:sldId id="327" r:id="rId28"/>
    <p:sldId id="328" r:id="rId29"/>
    <p:sldId id="326" r:id="rId30"/>
    <p:sldId id="323" r:id="rId31"/>
    <p:sldId id="324" r:id="rId32"/>
    <p:sldId id="329" r:id="rId33"/>
    <p:sldId id="336" r:id="rId34"/>
    <p:sldId id="337" r:id="rId35"/>
    <p:sldId id="338" r:id="rId36"/>
    <p:sldId id="325" r:id="rId37"/>
    <p:sldId id="28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56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FC167-918D-4BE7-ACE2-B1C39EA6A1E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267352" y="5871846"/>
            <a:ext cx="1320800" cy="986155"/>
          </a:xfrm>
          <a:custGeom>
            <a:avLst/>
            <a:gdLst>
              <a:gd name="connsiteX0" fmla="*/ 660400 w 1320800"/>
              <a:gd name="connsiteY0" fmla="*/ 0 h 986155"/>
              <a:gd name="connsiteX1" fmla="*/ 1320800 w 1320800"/>
              <a:gd name="connsiteY1" fmla="*/ 660400 h 986155"/>
              <a:gd name="connsiteX2" fmla="*/ 1268903 w 1320800"/>
              <a:gd name="connsiteY2" fmla="*/ 917458 h 986155"/>
              <a:gd name="connsiteX3" fmla="*/ 1231615 w 1320800"/>
              <a:gd name="connsiteY3" fmla="*/ 986155 h 986155"/>
              <a:gd name="connsiteX4" fmla="*/ 89185 w 1320800"/>
              <a:gd name="connsiteY4" fmla="*/ 986155 h 986155"/>
              <a:gd name="connsiteX5" fmla="*/ 51898 w 1320800"/>
              <a:gd name="connsiteY5" fmla="*/ 917458 h 986155"/>
              <a:gd name="connsiteX6" fmla="*/ 0 w 1320800"/>
              <a:gd name="connsiteY6" fmla="*/ 660400 h 986155"/>
              <a:gd name="connsiteX7" fmla="*/ 660400 w 1320800"/>
              <a:gd name="connsiteY7" fmla="*/ 0 h 98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0800" h="986155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751583"/>
                  <a:pt x="1302321" y="838449"/>
                  <a:pt x="1268903" y="917458"/>
                </a:cubicBezTo>
                <a:lnTo>
                  <a:pt x="1231615" y="986155"/>
                </a:lnTo>
                <a:lnTo>
                  <a:pt x="89185" y="986155"/>
                </a:lnTo>
                <a:lnTo>
                  <a:pt x="51898" y="917458"/>
                </a:lnTo>
                <a:cubicBezTo>
                  <a:pt x="18479" y="838449"/>
                  <a:pt x="0" y="751583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751666" y="5778296"/>
            <a:ext cx="373063" cy="3730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18879278">
            <a:off x="5826917" y="138660"/>
            <a:ext cx="2377758" cy="2368137"/>
          </a:xfrm>
          <a:custGeom>
            <a:avLst/>
            <a:gdLst>
              <a:gd name="connsiteX0" fmla="*/ 1865056 w 2377758"/>
              <a:gd name="connsiteY0" fmla="*/ 0 h 2368137"/>
              <a:gd name="connsiteX1" fmla="*/ 2377758 w 2377758"/>
              <a:gd name="connsiteY1" fmla="*/ 518921 h 2368137"/>
              <a:gd name="connsiteX2" fmla="*/ 2377758 w 2377758"/>
              <a:gd name="connsiteY2" fmla="*/ 2368137 h 2368137"/>
              <a:gd name="connsiteX3" fmla="*/ 0 w 2377758"/>
              <a:gd name="connsiteY3" fmla="*/ 2368137 h 2368137"/>
              <a:gd name="connsiteX4" fmla="*/ 0 w 2377758"/>
              <a:gd name="connsiteY4" fmla="*/ 0 h 236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758" h="2368137">
                <a:moveTo>
                  <a:pt x="1865056" y="0"/>
                </a:moveTo>
                <a:lnTo>
                  <a:pt x="2377758" y="518921"/>
                </a:lnTo>
                <a:lnTo>
                  <a:pt x="2377758" y="2368137"/>
                </a:lnTo>
                <a:lnTo>
                  <a:pt x="0" y="236813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任意多边形: 形状 12"/>
          <p:cNvSpPr/>
          <p:nvPr/>
        </p:nvSpPr>
        <p:spPr>
          <a:xfrm>
            <a:off x="11084632" y="261327"/>
            <a:ext cx="667169" cy="664184"/>
          </a:xfrm>
          <a:custGeom>
            <a:avLst/>
            <a:gdLst>
              <a:gd name="connsiteX0" fmla="*/ 290475 w 693578"/>
              <a:gd name="connsiteY0" fmla="*/ 0 h 690475"/>
              <a:gd name="connsiteX1" fmla="*/ 693578 w 693578"/>
              <a:gd name="connsiteY1" fmla="*/ 403103 h 690475"/>
              <a:gd name="connsiteX2" fmla="*/ 575512 w 693578"/>
              <a:gd name="connsiteY2" fmla="*/ 688140 h 690475"/>
              <a:gd name="connsiteX3" fmla="*/ 572682 w 693578"/>
              <a:gd name="connsiteY3" fmla="*/ 690475 h 690475"/>
              <a:gd name="connsiteX4" fmla="*/ 0 w 693578"/>
              <a:gd name="connsiteY4" fmla="*/ 124657 h 690475"/>
              <a:gd name="connsiteX5" fmla="*/ 5438 w 693578"/>
              <a:gd name="connsiteY5" fmla="*/ 118066 h 690475"/>
              <a:gd name="connsiteX6" fmla="*/ 290475 w 693578"/>
              <a:gd name="connsiteY6" fmla="*/ 0 h 69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578" h="690475">
                <a:moveTo>
                  <a:pt x="290475" y="0"/>
                </a:moveTo>
                <a:cubicBezTo>
                  <a:pt x="513103" y="0"/>
                  <a:pt x="693578" y="180475"/>
                  <a:pt x="693578" y="403103"/>
                </a:cubicBezTo>
                <a:cubicBezTo>
                  <a:pt x="693578" y="514417"/>
                  <a:pt x="648459" y="615193"/>
                  <a:pt x="575512" y="688140"/>
                </a:cubicBezTo>
                <a:lnTo>
                  <a:pt x="572682" y="690475"/>
                </a:lnTo>
                <a:lnTo>
                  <a:pt x="0" y="124657"/>
                </a:lnTo>
                <a:lnTo>
                  <a:pt x="5438" y="118066"/>
                </a:lnTo>
                <a:cubicBezTo>
                  <a:pt x="78385" y="45119"/>
                  <a:pt x="179161" y="0"/>
                  <a:pt x="290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任意多边形: 形状 13"/>
          <p:cNvSpPr/>
          <p:nvPr/>
        </p:nvSpPr>
        <p:spPr>
          <a:xfrm rot="10800000">
            <a:off x="9824304" y="3330602"/>
            <a:ext cx="867411" cy="865814"/>
          </a:xfrm>
          <a:custGeom>
            <a:avLst/>
            <a:gdLst>
              <a:gd name="connsiteX0" fmla="*/ 316888 w 901747"/>
              <a:gd name="connsiteY0" fmla="*/ 0 h 900087"/>
              <a:gd name="connsiteX1" fmla="*/ 901747 w 901747"/>
              <a:gd name="connsiteY1" fmla="*/ 577850 h 900087"/>
              <a:gd name="connsiteX2" fmla="*/ 889486 w 901747"/>
              <a:gd name="connsiteY2" fmla="*/ 617349 h 900087"/>
              <a:gd name="connsiteX3" fmla="*/ 462933 w 901747"/>
              <a:gd name="connsiteY3" fmla="*/ 900087 h 900087"/>
              <a:gd name="connsiteX4" fmla="*/ 0 w 901747"/>
              <a:gd name="connsiteY4" fmla="*/ 437154 h 900087"/>
              <a:gd name="connsiteX5" fmla="*/ 282739 w 901747"/>
              <a:gd name="connsiteY5" fmla="*/ 10601 h 9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747" h="900087">
                <a:moveTo>
                  <a:pt x="316888" y="0"/>
                </a:moveTo>
                <a:lnTo>
                  <a:pt x="901747" y="577850"/>
                </a:lnTo>
                <a:lnTo>
                  <a:pt x="889486" y="617349"/>
                </a:lnTo>
                <a:cubicBezTo>
                  <a:pt x="819209" y="783502"/>
                  <a:pt x="654686" y="900087"/>
                  <a:pt x="462933" y="900087"/>
                </a:cubicBezTo>
                <a:cubicBezTo>
                  <a:pt x="207262" y="900087"/>
                  <a:pt x="0" y="692825"/>
                  <a:pt x="0" y="437154"/>
                </a:cubicBezTo>
                <a:cubicBezTo>
                  <a:pt x="0" y="245401"/>
                  <a:pt x="116585" y="80878"/>
                  <a:pt x="282739" y="10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8276435" y="3090062"/>
            <a:ext cx="296103" cy="296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869119" y="1373522"/>
            <a:ext cx="244328" cy="244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8879278">
            <a:off x="9864840" y="2507071"/>
            <a:ext cx="1653752" cy="16470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438225" y="3029409"/>
            <a:ext cx="244328" cy="244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8879278">
            <a:off x="10464977" y="504383"/>
            <a:ext cx="1052613" cy="10483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662873" y="673572"/>
            <a:ext cx="519827" cy="5198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8879278">
            <a:off x="8299255" y="3122339"/>
            <a:ext cx="546567" cy="5443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04019" y="3463031"/>
            <a:ext cx="9144000" cy="92333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60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4019" y="4516537"/>
            <a:ext cx="9144000" cy="1079098"/>
          </a:xfrm>
        </p:spPr>
        <p:txBody>
          <a:bodyPr lIns="90000" tIns="46800" rIns="90000" bIns="4680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D997B5FA-0921-464F-AAE1-844C04324D75}" type="datetimeFigureOut">
              <a:rPr lang="zh-CN" altLang="en-US" smtClean="0"/>
              <a:t>2018/4/26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2018/4/26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267352" y="5871846"/>
            <a:ext cx="1320800" cy="986155"/>
          </a:xfrm>
          <a:custGeom>
            <a:avLst/>
            <a:gdLst>
              <a:gd name="connsiteX0" fmla="*/ 660400 w 1320800"/>
              <a:gd name="connsiteY0" fmla="*/ 0 h 986155"/>
              <a:gd name="connsiteX1" fmla="*/ 1320800 w 1320800"/>
              <a:gd name="connsiteY1" fmla="*/ 660400 h 986155"/>
              <a:gd name="connsiteX2" fmla="*/ 1268903 w 1320800"/>
              <a:gd name="connsiteY2" fmla="*/ 917458 h 986155"/>
              <a:gd name="connsiteX3" fmla="*/ 1231615 w 1320800"/>
              <a:gd name="connsiteY3" fmla="*/ 986155 h 986155"/>
              <a:gd name="connsiteX4" fmla="*/ 89185 w 1320800"/>
              <a:gd name="connsiteY4" fmla="*/ 986155 h 986155"/>
              <a:gd name="connsiteX5" fmla="*/ 51898 w 1320800"/>
              <a:gd name="connsiteY5" fmla="*/ 917458 h 986155"/>
              <a:gd name="connsiteX6" fmla="*/ 0 w 1320800"/>
              <a:gd name="connsiteY6" fmla="*/ 660400 h 986155"/>
              <a:gd name="connsiteX7" fmla="*/ 660400 w 1320800"/>
              <a:gd name="connsiteY7" fmla="*/ 0 h 98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0800" h="986155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751583"/>
                  <a:pt x="1302321" y="838449"/>
                  <a:pt x="1268903" y="917458"/>
                </a:cubicBezTo>
                <a:lnTo>
                  <a:pt x="1231615" y="986155"/>
                </a:lnTo>
                <a:lnTo>
                  <a:pt x="89185" y="986155"/>
                </a:lnTo>
                <a:lnTo>
                  <a:pt x="51898" y="917458"/>
                </a:lnTo>
                <a:cubicBezTo>
                  <a:pt x="18479" y="838449"/>
                  <a:pt x="0" y="751583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751666" y="5778296"/>
            <a:ext cx="373063" cy="3730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18879278">
            <a:off x="5826917" y="138660"/>
            <a:ext cx="2377758" cy="2368137"/>
          </a:xfrm>
          <a:custGeom>
            <a:avLst/>
            <a:gdLst>
              <a:gd name="connsiteX0" fmla="*/ 1865056 w 2377758"/>
              <a:gd name="connsiteY0" fmla="*/ 0 h 2368137"/>
              <a:gd name="connsiteX1" fmla="*/ 2377758 w 2377758"/>
              <a:gd name="connsiteY1" fmla="*/ 518921 h 2368137"/>
              <a:gd name="connsiteX2" fmla="*/ 2377758 w 2377758"/>
              <a:gd name="connsiteY2" fmla="*/ 2368137 h 2368137"/>
              <a:gd name="connsiteX3" fmla="*/ 0 w 2377758"/>
              <a:gd name="connsiteY3" fmla="*/ 2368137 h 2368137"/>
              <a:gd name="connsiteX4" fmla="*/ 0 w 2377758"/>
              <a:gd name="connsiteY4" fmla="*/ 0 h 236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758" h="2368137">
                <a:moveTo>
                  <a:pt x="1865056" y="0"/>
                </a:moveTo>
                <a:lnTo>
                  <a:pt x="2377758" y="518921"/>
                </a:lnTo>
                <a:lnTo>
                  <a:pt x="2377758" y="2368137"/>
                </a:lnTo>
                <a:lnTo>
                  <a:pt x="0" y="236813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任意多边形: 形状 12"/>
          <p:cNvSpPr/>
          <p:nvPr/>
        </p:nvSpPr>
        <p:spPr>
          <a:xfrm>
            <a:off x="11084632" y="261327"/>
            <a:ext cx="667169" cy="664184"/>
          </a:xfrm>
          <a:custGeom>
            <a:avLst/>
            <a:gdLst>
              <a:gd name="connsiteX0" fmla="*/ 290475 w 693578"/>
              <a:gd name="connsiteY0" fmla="*/ 0 h 690475"/>
              <a:gd name="connsiteX1" fmla="*/ 693578 w 693578"/>
              <a:gd name="connsiteY1" fmla="*/ 403103 h 690475"/>
              <a:gd name="connsiteX2" fmla="*/ 575512 w 693578"/>
              <a:gd name="connsiteY2" fmla="*/ 688140 h 690475"/>
              <a:gd name="connsiteX3" fmla="*/ 572682 w 693578"/>
              <a:gd name="connsiteY3" fmla="*/ 690475 h 690475"/>
              <a:gd name="connsiteX4" fmla="*/ 0 w 693578"/>
              <a:gd name="connsiteY4" fmla="*/ 124657 h 690475"/>
              <a:gd name="connsiteX5" fmla="*/ 5438 w 693578"/>
              <a:gd name="connsiteY5" fmla="*/ 118066 h 690475"/>
              <a:gd name="connsiteX6" fmla="*/ 290475 w 693578"/>
              <a:gd name="connsiteY6" fmla="*/ 0 h 69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578" h="690475">
                <a:moveTo>
                  <a:pt x="290475" y="0"/>
                </a:moveTo>
                <a:cubicBezTo>
                  <a:pt x="513103" y="0"/>
                  <a:pt x="693578" y="180475"/>
                  <a:pt x="693578" y="403103"/>
                </a:cubicBezTo>
                <a:cubicBezTo>
                  <a:pt x="693578" y="514417"/>
                  <a:pt x="648459" y="615193"/>
                  <a:pt x="575512" y="688140"/>
                </a:cubicBezTo>
                <a:lnTo>
                  <a:pt x="572682" y="690475"/>
                </a:lnTo>
                <a:lnTo>
                  <a:pt x="0" y="124657"/>
                </a:lnTo>
                <a:lnTo>
                  <a:pt x="5438" y="118066"/>
                </a:lnTo>
                <a:cubicBezTo>
                  <a:pt x="78385" y="45119"/>
                  <a:pt x="179161" y="0"/>
                  <a:pt x="290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任意多边形: 形状 13"/>
          <p:cNvSpPr/>
          <p:nvPr/>
        </p:nvSpPr>
        <p:spPr>
          <a:xfrm rot="10800000">
            <a:off x="9824304" y="3330602"/>
            <a:ext cx="867411" cy="865814"/>
          </a:xfrm>
          <a:custGeom>
            <a:avLst/>
            <a:gdLst>
              <a:gd name="connsiteX0" fmla="*/ 316888 w 901747"/>
              <a:gd name="connsiteY0" fmla="*/ 0 h 900087"/>
              <a:gd name="connsiteX1" fmla="*/ 901747 w 901747"/>
              <a:gd name="connsiteY1" fmla="*/ 577850 h 900087"/>
              <a:gd name="connsiteX2" fmla="*/ 889486 w 901747"/>
              <a:gd name="connsiteY2" fmla="*/ 617349 h 900087"/>
              <a:gd name="connsiteX3" fmla="*/ 462933 w 901747"/>
              <a:gd name="connsiteY3" fmla="*/ 900087 h 900087"/>
              <a:gd name="connsiteX4" fmla="*/ 0 w 901747"/>
              <a:gd name="connsiteY4" fmla="*/ 437154 h 900087"/>
              <a:gd name="connsiteX5" fmla="*/ 282739 w 901747"/>
              <a:gd name="connsiteY5" fmla="*/ 10601 h 9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747" h="900087">
                <a:moveTo>
                  <a:pt x="316888" y="0"/>
                </a:moveTo>
                <a:lnTo>
                  <a:pt x="901747" y="577850"/>
                </a:lnTo>
                <a:lnTo>
                  <a:pt x="889486" y="617349"/>
                </a:lnTo>
                <a:cubicBezTo>
                  <a:pt x="819209" y="783502"/>
                  <a:pt x="654686" y="900087"/>
                  <a:pt x="462933" y="900087"/>
                </a:cubicBezTo>
                <a:cubicBezTo>
                  <a:pt x="207262" y="900087"/>
                  <a:pt x="0" y="692825"/>
                  <a:pt x="0" y="437154"/>
                </a:cubicBezTo>
                <a:cubicBezTo>
                  <a:pt x="0" y="245401"/>
                  <a:pt x="116585" y="80878"/>
                  <a:pt x="282739" y="10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8276435" y="3090062"/>
            <a:ext cx="296103" cy="296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869119" y="1373522"/>
            <a:ext cx="244328" cy="244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18879278">
            <a:off x="9864840" y="2507071"/>
            <a:ext cx="1653752" cy="16470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438225" y="3029409"/>
            <a:ext cx="244328" cy="244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18879278">
            <a:off x="10464977" y="504383"/>
            <a:ext cx="1052613" cy="10483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662873" y="673572"/>
            <a:ext cx="519827" cy="5198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18879278">
            <a:off x="8299255" y="3122339"/>
            <a:ext cx="546567" cy="5443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6067" y="3820735"/>
            <a:ext cx="8001000" cy="1711719"/>
          </a:xfrm>
        </p:spPr>
        <p:txBody>
          <a:bodyPr anchor="t" anchorCtr="0">
            <a:normAutofit/>
          </a:bodyPr>
          <a:lstStyle>
            <a:lvl1pPr algn="ctr">
              <a:defRPr sz="66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267352" y="5871846"/>
            <a:ext cx="1320800" cy="986155"/>
          </a:xfrm>
          <a:custGeom>
            <a:avLst/>
            <a:gdLst>
              <a:gd name="connsiteX0" fmla="*/ 660400 w 1320800"/>
              <a:gd name="connsiteY0" fmla="*/ 0 h 986155"/>
              <a:gd name="connsiteX1" fmla="*/ 1320800 w 1320800"/>
              <a:gd name="connsiteY1" fmla="*/ 660400 h 986155"/>
              <a:gd name="connsiteX2" fmla="*/ 1268903 w 1320800"/>
              <a:gd name="connsiteY2" fmla="*/ 917458 h 986155"/>
              <a:gd name="connsiteX3" fmla="*/ 1231615 w 1320800"/>
              <a:gd name="connsiteY3" fmla="*/ 986155 h 986155"/>
              <a:gd name="connsiteX4" fmla="*/ 89185 w 1320800"/>
              <a:gd name="connsiteY4" fmla="*/ 986155 h 986155"/>
              <a:gd name="connsiteX5" fmla="*/ 51898 w 1320800"/>
              <a:gd name="connsiteY5" fmla="*/ 917458 h 986155"/>
              <a:gd name="connsiteX6" fmla="*/ 0 w 1320800"/>
              <a:gd name="connsiteY6" fmla="*/ 660400 h 986155"/>
              <a:gd name="connsiteX7" fmla="*/ 660400 w 1320800"/>
              <a:gd name="connsiteY7" fmla="*/ 0 h 98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0800" h="986155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751583"/>
                  <a:pt x="1302321" y="838449"/>
                  <a:pt x="1268903" y="917458"/>
                </a:cubicBezTo>
                <a:lnTo>
                  <a:pt x="1231615" y="986155"/>
                </a:lnTo>
                <a:lnTo>
                  <a:pt x="89185" y="986155"/>
                </a:lnTo>
                <a:lnTo>
                  <a:pt x="51898" y="917458"/>
                </a:lnTo>
                <a:cubicBezTo>
                  <a:pt x="18479" y="838449"/>
                  <a:pt x="0" y="751583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751666" y="5778296"/>
            <a:ext cx="373063" cy="3730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18879278">
            <a:off x="5826917" y="138660"/>
            <a:ext cx="2377758" cy="2368137"/>
          </a:xfrm>
          <a:custGeom>
            <a:avLst/>
            <a:gdLst>
              <a:gd name="connsiteX0" fmla="*/ 1865056 w 2377758"/>
              <a:gd name="connsiteY0" fmla="*/ 0 h 2368137"/>
              <a:gd name="connsiteX1" fmla="*/ 2377758 w 2377758"/>
              <a:gd name="connsiteY1" fmla="*/ 518921 h 2368137"/>
              <a:gd name="connsiteX2" fmla="*/ 2377758 w 2377758"/>
              <a:gd name="connsiteY2" fmla="*/ 2368137 h 2368137"/>
              <a:gd name="connsiteX3" fmla="*/ 0 w 2377758"/>
              <a:gd name="connsiteY3" fmla="*/ 2368137 h 2368137"/>
              <a:gd name="connsiteX4" fmla="*/ 0 w 2377758"/>
              <a:gd name="connsiteY4" fmla="*/ 0 h 236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758" h="2368137">
                <a:moveTo>
                  <a:pt x="1865056" y="0"/>
                </a:moveTo>
                <a:lnTo>
                  <a:pt x="2377758" y="518921"/>
                </a:lnTo>
                <a:lnTo>
                  <a:pt x="2377758" y="2368137"/>
                </a:lnTo>
                <a:lnTo>
                  <a:pt x="0" y="2368137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任意多边形: 形状 12"/>
          <p:cNvSpPr/>
          <p:nvPr/>
        </p:nvSpPr>
        <p:spPr>
          <a:xfrm>
            <a:off x="11084632" y="261327"/>
            <a:ext cx="667169" cy="664184"/>
          </a:xfrm>
          <a:custGeom>
            <a:avLst/>
            <a:gdLst>
              <a:gd name="connsiteX0" fmla="*/ 290475 w 693578"/>
              <a:gd name="connsiteY0" fmla="*/ 0 h 690475"/>
              <a:gd name="connsiteX1" fmla="*/ 693578 w 693578"/>
              <a:gd name="connsiteY1" fmla="*/ 403103 h 690475"/>
              <a:gd name="connsiteX2" fmla="*/ 575512 w 693578"/>
              <a:gd name="connsiteY2" fmla="*/ 688140 h 690475"/>
              <a:gd name="connsiteX3" fmla="*/ 572682 w 693578"/>
              <a:gd name="connsiteY3" fmla="*/ 690475 h 690475"/>
              <a:gd name="connsiteX4" fmla="*/ 0 w 693578"/>
              <a:gd name="connsiteY4" fmla="*/ 124657 h 690475"/>
              <a:gd name="connsiteX5" fmla="*/ 5438 w 693578"/>
              <a:gd name="connsiteY5" fmla="*/ 118066 h 690475"/>
              <a:gd name="connsiteX6" fmla="*/ 290475 w 693578"/>
              <a:gd name="connsiteY6" fmla="*/ 0 h 69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578" h="690475">
                <a:moveTo>
                  <a:pt x="290475" y="0"/>
                </a:moveTo>
                <a:cubicBezTo>
                  <a:pt x="513103" y="0"/>
                  <a:pt x="693578" y="180475"/>
                  <a:pt x="693578" y="403103"/>
                </a:cubicBezTo>
                <a:cubicBezTo>
                  <a:pt x="693578" y="514417"/>
                  <a:pt x="648459" y="615193"/>
                  <a:pt x="575512" y="688140"/>
                </a:cubicBezTo>
                <a:lnTo>
                  <a:pt x="572682" y="690475"/>
                </a:lnTo>
                <a:lnTo>
                  <a:pt x="0" y="124657"/>
                </a:lnTo>
                <a:lnTo>
                  <a:pt x="5438" y="118066"/>
                </a:lnTo>
                <a:cubicBezTo>
                  <a:pt x="78385" y="45119"/>
                  <a:pt x="179161" y="0"/>
                  <a:pt x="290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任意多边形: 形状 13"/>
          <p:cNvSpPr/>
          <p:nvPr/>
        </p:nvSpPr>
        <p:spPr>
          <a:xfrm rot="10800000">
            <a:off x="9824304" y="3330602"/>
            <a:ext cx="867411" cy="865814"/>
          </a:xfrm>
          <a:custGeom>
            <a:avLst/>
            <a:gdLst>
              <a:gd name="connsiteX0" fmla="*/ 316888 w 901747"/>
              <a:gd name="connsiteY0" fmla="*/ 0 h 900087"/>
              <a:gd name="connsiteX1" fmla="*/ 901747 w 901747"/>
              <a:gd name="connsiteY1" fmla="*/ 577850 h 900087"/>
              <a:gd name="connsiteX2" fmla="*/ 889486 w 901747"/>
              <a:gd name="connsiteY2" fmla="*/ 617349 h 900087"/>
              <a:gd name="connsiteX3" fmla="*/ 462933 w 901747"/>
              <a:gd name="connsiteY3" fmla="*/ 900087 h 900087"/>
              <a:gd name="connsiteX4" fmla="*/ 0 w 901747"/>
              <a:gd name="connsiteY4" fmla="*/ 437154 h 900087"/>
              <a:gd name="connsiteX5" fmla="*/ 282739 w 901747"/>
              <a:gd name="connsiteY5" fmla="*/ 10601 h 9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747" h="900087">
                <a:moveTo>
                  <a:pt x="316888" y="0"/>
                </a:moveTo>
                <a:lnTo>
                  <a:pt x="901747" y="577850"/>
                </a:lnTo>
                <a:lnTo>
                  <a:pt x="889486" y="617349"/>
                </a:lnTo>
                <a:cubicBezTo>
                  <a:pt x="819209" y="783502"/>
                  <a:pt x="654686" y="900087"/>
                  <a:pt x="462933" y="900087"/>
                </a:cubicBezTo>
                <a:cubicBezTo>
                  <a:pt x="207262" y="900087"/>
                  <a:pt x="0" y="692825"/>
                  <a:pt x="0" y="437154"/>
                </a:cubicBezTo>
                <a:cubicBezTo>
                  <a:pt x="0" y="245401"/>
                  <a:pt x="116585" y="80878"/>
                  <a:pt x="282739" y="10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276435" y="3090062"/>
            <a:ext cx="296103" cy="296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869119" y="1373522"/>
            <a:ext cx="244328" cy="244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18879278">
            <a:off x="9864840" y="2507071"/>
            <a:ext cx="1653752" cy="16470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0438225" y="3029409"/>
            <a:ext cx="244328" cy="244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18879278">
            <a:off x="10464977" y="504383"/>
            <a:ext cx="1052613" cy="10483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662873" y="673572"/>
            <a:ext cx="519827" cy="5198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18879278">
            <a:off x="8299255" y="3122339"/>
            <a:ext cx="546567" cy="5443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62682" y="3120056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1062682" y="4694257"/>
            <a:ext cx="5715000" cy="934813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2018/4/26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tags" Target="../tags/tag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2018/4/26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1" Type="http://schemas.openxmlformats.org/officeDocument/2006/relationships/tags" Target="../tags/tag29.xml"/><Relationship Id="rId2" Type="http://schemas.microsoft.com/office/2007/relationships/media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1" Type="http://schemas.openxmlformats.org/officeDocument/2006/relationships/tags" Target="../tags/tag31.xml"/><Relationship Id="rId2" Type="http://schemas.microsoft.com/office/2007/relationships/media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0.xml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8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9.png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3.xml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4.xml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6.xml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.xm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4" Type="http://schemas.openxmlformats.org/officeDocument/2006/relationships/video" Target="../media/media5.mp4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7.xml"/><Relationship Id="rId7" Type="http://schemas.openxmlformats.org/officeDocument/2006/relationships/image" Target="../media/image5.png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8.xml"/><Relationship Id="rId1" Type="http://schemas.openxmlformats.org/officeDocument/2006/relationships/tags" Target="../tags/tag50.xml"/><Relationship Id="rId2" Type="http://schemas.openxmlformats.org/officeDocument/2006/relationships/tags" Target="../tags/tag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Relationship Id="rId1" Type="http://schemas.openxmlformats.org/officeDocument/2006/relationships/tags" Target="../tags/tag53.xml"/><Relationship Id="rId2" Type="http://schemas.openxmlformats.org/officeDocument/2006/relationships/tags" Target="../tags/tag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tags" Target="../tags/tag55.x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4.png"/><Relationship Id="rId1" Type="http://schemas.openxmlformats.org/officeDocument/2006/relationships/tags" Target="../tags/tag58.xml"/><Relationship Id="rId2" Type="http://schemas.openxmlformats.org/officeDocument/2006/relationships/tags" Target="../tags/tag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3.xml"/><Relationship Id="rId6" Type="http://schemas.openxmlformats.org/officeDocument/2006/relationships/image" Target="../media/image15.png"/><Relationship Id="rId1" Type="http://schemas.openxmlformats.org/officeDocument/2006/relationships/tags" Target="../tags/tag60.xml"/><Relationship Id="rId2" Type="http://schemas.openxmlformats.org/officeDocument/2006/relationships/tags" Target="../tags/tag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4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5.xml"/><Relationship Id="rId6" Type="http://schemas.openxmlformats.org/officeDocument/2006/relationships/image" Target="../media/image20.png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6.xml"/><Relationship Id="rId6" Type="http://schemas.openxmlformats.org/officeDocument/2006/relationships/image" Target="../media/image21.png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1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7.xm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8.xml"/><Relationship Id="rId6" Type="http://schemas.openxmlformats.org/officeDocument/2006/relationships/image" Target="../media/image25.png"/><Relationship Id="rId1" Type="http://schemas.openxmlformats.org/officeDocument/2006/relationships/tags" Target="../tags/tag75.xml"/><Relationship Id="rId2" Type="http://schemas.openxmlformats.org/officeDocument/2006/relationships/tags" Target="../tags/tag7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9.xml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tags" Target="../tags/tag78.xml"/><Relationship Id="rId2" Type="http://schemas.openxmlformats.org/officeDocument/2006/relationships/tags" Target="../tags/tag7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0.xml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1.xml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tags" Target="../tags/tag84.xml"/><Relationship Id="rId2" Type="http://schemas.openxmlformats.org/officeDocument/2006/relationships/tags" Target="../tags/tag8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2.xml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tags" Target="../tags/tag87.xml"/><Relationship Id="rId2" Type="http://schemas.openxmlformats.org/officeDocument/2006/relationships/tags" Target="../tags/tag8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3.xml"/><Relationship Id="rId6" Type="http://schemas.openxmlformats.org/officeDocument/2006/relationships/image" Target="../media/image36.png"/><Relationship Id="rId1" Type="http://schemas.openxmlformats.org/officeDocument/2006/relationships/tags" Target="../tags/tag90.xml"/><Relationship Id="rId2" Type="http://schemas.openxmlformats.org/officeDocument/2006/relationships/tags" Target="../tags/tag9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34.xml"/><Relationship Id="rId1" Type="http://schemas.openxmlformats.org/officeDocument/2006/relationships/tags" Target="../tags/tag93.xml"/><Relationship Id="rId2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6.xml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4" Type="http://schemas.openxmlformats.org/officeDocument/2006/relationships/video" Target="../media/media1.mp4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7.xml"/><Relationship Id="rId7" Type="http://schemas.openxmlformats.org/officeDocument/2006/relationships/image" Target="../media/image5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6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移动游戏性能优化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陈日猛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85800" y="2462808"/>
            <a:ext cx="2286000" cy="923330"/>
          </a:xfrm>
          <a:prstGeom prst="rect">
            <a:avLst/>
          </a:prstGeom>
        </p:spPr>
        <p:txBody>
          <a:bodyPr vert="horz" lIns="90000" tIns="46800" rIns="90000" bIns="46800" rtlCol="0" anchor="b">
            <a:normAutofit fontScale="97500"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/>
              <a:t>Unity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smtClean="0">
                <a:sym typeface="+mn-ea"/>
              </a:rPr>
              <a:t>Frame</a:t>
            </a:r>
            <a:r>
              <a:rPr lang="zh-CN" altLang="en-US" sz="3600" dirty="0" smtClean="0">
                <a:sym typeface="+mn-ea"/>
              </a:rPr>
              <a:t> </a:t>
            </a:r>
            <a:r>
              <a:rPr lang="en-US" altLang="zh-CN" sz="3600" dirty="0" smtClean="0">
                <a:sym typeface="+mn-ea"/>
              </a:rPr>
              <a:t>Debug</a:t>
            </a:r>
          </a:p>
        </p:txBody>
      </p:sp>
      <p:pic>
        <p:nvPicPr>
          <p:cNvPr id="4" name="Frame Debug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4115"/>
            <a:ext cx="12192000" cy="66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" y="2309159"/>
            <a:ext cx="12191999" cy="3723408"/>
          </a:xfrm>
          <a:prstGeom prst="rect">
            <a:avLst/>
          </a:prstGeom>
        </p:spPr>
      </p:pic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808318" y="224381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smtClean="0">
                <a:sym typeface="+mn-ea"/>
              </a:rPr>
              <a:t>Memory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76941" y="1120588"/>
            <a:ext cx="1059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Memory</a:t>
            </a:r>
            <a:r>
              <a:rPr kumimoji="1" lang="zh-CN" altLang="en-US" dirty="0" smtClean="0"/>
              <a:t>视图的功能主要有两个：实时查看游戏内存占用（</a:t>
            </a:r>
            <a:r>
              <a:rPr kumimoji="1" lang="en-US" altLang="zh-CN" dirty="0" smtClean="0"/>
              <a:t>Simple</a:t>
            </a:r>
            <a:r>
              <a:rPr kumimoji="1" lang="zh-CN" altLang="en-US" dirty="0" smtClean="0"/>
              <a:t>）；采样一帧的内存快照（</a:t>
            </a:r>
            <a:r>
              <a:rPr kumimoji="1" lang="en-US" altLang="zh-CN" dirty="0" smtClean="0"/>
              <a:t>Detailed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90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808318" y="224381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smtClean="0">
                <a:sym typeface="+mn-ea"/>
              </a:rPr>
              <a:t>Memory</a:t>
            </a:r>
          </a:p>
        </p:txBody>
      </p:sp>
      <p:pic>
        <p:nvPicPr>
          <p:cNvPr id="5" name="Memory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36537"/>
            <a:ext cx="12192000" cy="66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CPU </a:t>
            </a:r>
            <a:r>
              <a:rPr lang="en-US" altLang="zh-CN" dirty="0" smtClean="0"/>
              <a:t>FPS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3333585" y="2366681"/>
            <a:ext cx="1405965" cy="1454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>
            <a:normAutofit/>
          </a:bodyPr>
          <a:lstStyle/>
          <a:p>
            <a:pPr algn="ctr"/>
            <a:r>
              <a:rPr lang="en-US" altLang="zh-CN" sz="8800">
                <a:solidFill>
                  <a:schemeClr val="tx1"/>
                </a:solidFill>
              </a:rPr>
              <a:t>2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/>
              <a:t>多</a:t>
            </a:r>
            <a:r>
              <a:rPr lang="zh-CN" altLang="en-US" sz="3600" dirty="0" smtClean="0"/>
              <a:t>线程</a:t>
            </a:r>
            <a:r>
              <a:rPr lang="zh-CN" altLang="en-US" sz="3600" dirty="0"/>
              <a:t>渲染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94740" y="1445260"/>
            <a:ext cx="102590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当项目开启多</a:t>
            </a:r>
            <a:r>
              <a:rPr lang="zh-CN" altLang="en-US" dirty="0" smtClean="0"/>
              <a:t>线程</a:t>
            </a:r>
            <a:r>
              <a:rPr lang="zh-CN" altLang="en-US" dirty="0"/>
              <a:t>渲染时，引擎会将Present等相关工作尽可能放到渲染线程去执行，即主线程只需通过指令调用渲染线程，并让其进行Present，从而来降低主线程的压力。但是，当CPU希望进行Present操作时，其需要等待GPU完成上一次的渲染。如果GPU渲染开销很大，则CPU的Present操作将一直处于等待操作，其等待时间，即为当前帧的Gfx.WaitForPresent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" y="2761615"/>
            <a:ext cx="10897235" cy="37039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smtClean="0"/>
              <a:t>单</a:t>
            </a:r>
            <a:r>
              <a:rPr lang="zh-CN" altLang="en-US" sz="3600" smtClean="0"/>
              <a:t>线程</a:t>
            </a:r>
            <a:r>
              <a:rPr lang="zh-CN" altLang="en-US" sz="3600" dirty="0" smtClean="0"/>
              <a:t>渲</a:t>
            </a:r>
            <a:r>
              <a:rPr lang="zh-CN" altLang="en-US" sz="3600" dirty="0"/>
              <a:t>染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94740" y="1445260"/>
            <a:ext cx="102590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当项目未开启多线程渲染时，引擎会在主线程中进行Present(当前绝大多数的移动游戏均在使用该中操作)，当然，Present操作同样需要等待GPU完成上一次的渲染。如果GPU渲染开销很大，则CPU的Present操作将一直处于等待操作，其等待时间，即为当前帧的Graphics.PresentAndSync时间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0" y="2767330"/>
            <a:ext cx="10981055" cy="3162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>
                <a:sym typeface="+mn-ea"/>
              </a:rPr>
              <a:t>GPU</a:t>
            </a:r>
            <a:r>
              <a:rPr lang="zh-CN" altLang="en-US" sz="3600">
                <a:sym typeface="+mn-ea"/>
              </a:rPr>
              <a:t>相关的函数调用</a:t>
            </a:r>
            <a:endParaRPr lang="en-US" altLang="zh-CN" sz="3600"/>
          </a:p>
        </p:txBody>
      </p:sp>
      <p:sp>
        <p:nvSpPr>
          <p:cNvPr id="2" name="文本框 1"/>
          <p:cNvSpPr txBox="1"/>
          <p:nvPr/>
        </p:nvSpPr>
        <p:spPr>
          <a:xfrm>
            <a:off x="1015365" y="1445260"/>
            <a:ext cx="10259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如果你的项目中，Gfx.WaitForPresent或Graphics.PresentAndSync的CPU耗时非常高时，其实并不是它们自己做了什么神秘的操作，而是你当前的渲染任务太重，GPU负载过高所致。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15365" y="2832735"/>
            <a:ext cx="99720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造成这两个参数的CPU占用较高的原因主要有以下三种原因：</a:t>
            </a:r>
          </a:p>
          <a:p>
            <a:r>
              <a:rPr lang="zh-CN" altLang="en-US"/>
              <a:t>CPU开销非常低，所以CPU在等待GPU完成渲染工作或等待VSync的到来；</a:t>
            </a:r>
          </a:p>
          <a:p>
            <a:r>
              <a:rPr lang="zh-CN" altLang="en-US"/>
              <a:t>CPU开销很高，使Present错过了当前帧的VSync，即不得不等待下一次VSync的到来；</a:t>
            </a:r>
          </a:p>
          <a:p>
            <a:r>
              <a:rPr lang="zh-CN" altLang="en-US"/>
              <a:t>GPU开销很高，CPU的Present需要等待GPU上一帧渲染工作的完成。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5365" y="4659630"/>
            <a:ext cx="99714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如何优化并降低这两个参数的CPU占用呢？ 那就是，忽略Gfx.WaitForPresent 和 Graphics.PresentAndSync这两个参数，优化其他你能优化的一切！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6195" y="3820795"/>
            <a:ext cx="9379585" cy="1711960"/>
          </a:xfrm>
        </p:spPr>
        <p:txBody>
          <a:bodyPr>
            <a:normAutofit/>
          </a:bodyPr>
          <a:lstStyle/>
          <a:p>
            <a:r>
              <a:rPr lang="zh-CN"/>
              <a:t>拓展工具</a:t>
            </a:r>
            <a:r>
              <a:rPr lang="en-US" altLang="zh-CN"/>
              <a:t>---LuaProfiler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3333585" y="2366681"/>
            <a:ext cx="1405965" cy="1454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>
            <a:normAutofit/>
          </a:bodyPr>
          <a:lstStyle/>
          <a:p>
            <a:pPr algn="ctr"/>
            <a:r>
              <a:rPr lang="en-US" altLang="zh-CN" sz="8800">
                <a:solidFill>
                  <a:schemeClr val="tx1"/>
                </a:solidFill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err="1"/>
              <a:t>Lua</a:t>
            </a:r>
            <a:r>
              <a:rPr lang="en-US" altLang="zh-CN" sz="3600" dirty="0"/>
              <a:t> Profiler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15365" y="1445260"/>
            <a:ext cx="102590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Unity</a:t>
            </a:r>
            <a:r>
              <a:rPr lang="zh-CN" altLang="en-US" dirty="0"/>
              <a:t>自带的</a:t>
            </a:r>
            <a:r>
              <a:rPr lang="en-US" altLang="zh-CN" dirty="0"/>
              <a:t>Profile</a:t>
            </a:r>
            <a:r>
              <a:rPr lang="zh-CN" altLang="en-US" dirty="0"/>
              <a:t>工具虽然很强大，但是只能</a:t>
            </a:r>
            <a:r>
              <a:rPr lang="en-US" altLang="zh-CN" dirty="0"/>
              <a:t>Profile C/C++/C#</a:t>
            </a:r>
            <a:r>
              <a:rPr lang="zh-CN" altLang="en-US" dirty="0"/>
              <a:t>函数调用开销。而然项目的业务逻辑都是使用</a:t>
            </a:r>
            <a:r>
              <a:rPr lang="en-US" altLang="zh-CN" dirty="0" err="1"/>
              <a:t>Lua</a:t>
            </a:r>
            <a:r>
              <a:rPr lang="zh-CN" altLang="en-US" dirty="0"/>
              <a:t>开发，主要的性能开销都是从</a:t>
            </a:r>
            <a:r>
              <a:rPr lang="en-US" altLang="zh-CN" dirty="0" err="1"/>
              <a:t>Lua</a:t>
            </a:r>
            <a:r>
              <a:rPr lang="zh-CN" altLang="en-US" dirty="0"/>
              <a:t>脚本发起的，这时候在</a:t>
            </a:r>
            <a:r>
              <a:rPr lang="en-US" altLang="zh-CN" dirty="0"/>
              <a:t>Profiler</a:t>
            </a:r>
            <a:r>
              <a:rPr lang="zh-CN" altLang="en-US" dirty="0"/>
              <a:t>窗口中只会显示相关函数调用开销，定位不到最初使用的地方。这就是为什么需要</a:t>
            </a:r>
            <a:r>
              <a:rPr lang="en-US" altLang="zh-CN" dirty="0" err="1"/>
              <a:t>Lua</a:t>
            </a:r>
            <a:r>
              <a:rPr lang="en-US" altLang="zh-CN" dirty="0"/>
              <a:t> </a:t>
            </a:r>
            <a:r>
              <a:rPr lang="en-US" altLang="zh-CN" dirty="0" smtClean="0"/>
              <a:t>Profiler</a:t>
            </a:r>
            <a:r>
              <a:rPr lang="zh-CN" altLang="en-US" dirty="0" smtClean="0"/>
              <a:t>。</a:t>
            </a:r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083945" y="2734200"/>
            <a:ext cx="101904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Lua</a:t>
            </a:r>
            <a:r>
              <a:rPr lang="en-US" altLang="zh-CN" dirty="0"/>
              <a:t> Profile</a:t>
            </a:r>
            <a:r>
              <a:rPr lang="zh-CN" altLang="en-US" dirty="0"/>
              <a:t>是基于</a:t>
            </a:r>
            <a:r>
              <a:rPr lang="en-US" altLang="zh-CN" dirty="0"/>
              <a:t>Unity Profiler</a:t>
            </a:r>
            <a:r>
              <a:rPr lang="zh-CN" altLang="en-US" dirty="0"/>
              <a:t>实现的可视化工具，主要原理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zh-CN" dirty="0" smtClean="0"/>
              <a:t>1、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Lua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上设置</a:t>
            </a:r>
            <a:r>
              <a:rPr lang="en-US" altLang="zh-CN" dirty="0" smtClean="0"/>
              <a:t>Hook</a:t>
            </a:r>
            <a:r>
              <a:rPr lang="zh-CN" altLang="en-US" dirty="0" smtClean="0"/>
              <a:t>，在回调函数中筛选</a:t>
            </a:r>
            <a:r>
              <a:rPr lang="zh-CN" altLang="en-US" dirty="0"/>
              <a:t>事件，也就是</a:t>
            </a:r>
            <a:r>
              <a:rPr lang="en-US" altLang="zh-CN" dirty="0"/>
              <a:t>event</a:t>
            </a:r>
            <a:r>
              <a:rPr lang="zh-CN" altLang="en-US" dirty="0"/>
              <a:t>为</a:t>
            </a:r>
            <a:r>
              <a:rPr lang="en-US" altLang="zh-CN" dirty="0"/>
              <a:t>call</a:t>
            </a:r>
            <a:r>
              <a:rPr lang="zh-CN" altLang="en-US" dirty="0"/>
              <a:t>和</a:t>
            </a:r>
            <a:r>
              <a:rPr lang="en-US" altLang="zh-CN" dirty="0"/>
              <a:t>return</a:t>
            </a:r>
            <a:endParaRPr lang="en-US" altLang="zh-CN" dirty="0" smtClean="0"/>
          </a:p>
          <a:p>
            <a:r>
              <a:rPr lang="en-US" altLang="zh-CN" dirty="0"/>
              <a:t> </a:t>
            </a:r>
            <a:r>
              <a:rPr lang="zh-CN" altLang="zh-CN" dirty="0"/>
              <a:t> </a:t>
            </a:r>
            <a:r>
              <a:rPr lang="zh-CN" altLang="en-US" dirty="0" smtClean="0"/>
              <a:t>   </a:t>
            </a:r>
            <a:r>
              <a:rPr lang="en-US" altLang="zh-CN" dirty="0" err="1" smtClean="0"/>
              <a:t>debug.sethook</a:t>
            </a:r>
            <a:r>
              <a:rPr lang="en-US" altLang="zh-CN" dirty="0"/>
              <a:t> 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lua_profiler_hook</a:t>
            </a:r>
            <a:r>
              <a:rPr lang="en-US" altLang="zh-CN" dirty="0" smtClean="0"/>
              <a:t>,</a:t>
            </a:r>
            <a:r>
              <a:rPr lang="en-US" altLang="zh-CN" dirty="0"/>
              <a:t> '</a:t>
            </a:r>
            <a:r>
              <a:rPr lang="en-US" altLang="zh-CN" dirty="0" err="1"/>
              <a:t>cr</a:t>
            </a:r>
            <a:r>
              <a:rPr lang="en-US" altLang="zh-CN" dirty="0"/>
              <a:t>', 0) </a:t>
            </a:r>
            <a:endParaRPr lang="en-US" altLang="zh-CN" dirty="0" smtClean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“c”</a:t>
            </a:r>
            <a:r>
              <a:rPr lang="zh-CN" altLang="en-US" dirty="0" smtClean="0"/>
              <a:t>：</a:t>
            </a:r>
            <a:r>
              <a:rPr lang="zh-CN" altLang="en-US" dirty="0"/>
              <a:t>每当</a:t>
            </a:r>
            <a:r>
              <a:rPr lang="en-US" altLang="zh-CN" dirty="0" err="1"/>
              <a:t>lua</a:t>
            </a:r>
            <a:r>
              <a:rPr lang="zh-CN" altLang="en-US" dirty="0"/>
              <a:t>调用（</a:t>
            </a:r>
            <a:r>
              <a:rPr lang="en-US" altLang="zh-CN" dirty="0"/>
              <a:t>call</a:t>
            </a:r>
            <a:r>
              <a:rPr lang="zh-CN" altLang="en-US" dirty="0"/>
              <a:t>）</a:t>
            </a:r>
            <a:r>
              <a:rPr lang="zh-CN" altLang="en-US" dirty="0" smtClean="0"/>
              <a:t>函数的时候                      </a:t>
            </a:r>
            <a:r>
              <a:rPr lang="en-US" altLang="zh-CN" dirty="0" smtClean="0"/>
              <a:t>“r”</a:t>
            </a:r>
            <a:r>
              <a:rPr lang="zh-CN" altLang="en-US" dirty="0" smtClean="0"/>
              <a:t>：</a:t>
            </a:r>
            <a:r>
              <a:rPr lang="zh-CN" altLang="en-US" dirty="0"/>
              <a:t>每当</a:t>
            </a:r>
            <a:r>
              <a:rPr lang="en-US" altLang="zh-CN" dirty="0" err="1"/>
              <a:t>lua</a:t>
            </a:r>
            <a:r>
              <a:rPr lang="zh-CN" altLang="en-US" dirty="0"/>
              <a:t>从函数返回（</a:t>
            </a:r>
            <a:r>
              <a:rPr lang="en-US" altLang="zh-CN" dirty="0"/>
              <a:t>return</a:t>
            </a:r>
            <a:r>
              <a:rPr lang="zh-CN" altLang="en-US" dirty="0"/>
              <a:t>）</a:t>
            </a:r>
            <a:r>
              <a:rPr lang="zh-CN" altLang="en-US" dirty="0" smtClean="0"/>
              <a:t>的时候</a:t>
            </a:r>
            <a:endParaRPr lang="zh-CN" altLang="en-US" dirty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“l”</a:t>
            </a:r>
            <a:r>
              <a:rPr lang="zh-CN" altLang="en-US" dirty="0" smtClean="0"/>
              <a:t>：</a:t>
            </a:r>
            <a:r>
              <a:rPr lang="zh-CN" altLang="en-US" dirty="0"/>
              <a:t>每当</a:t>
            </a:r>
            <a:r>
              <a:rPr lang="en-US" altLang="zh-CN" dirty="0" err="1"/>
              <a:t>lua</a:t>
            </a:r>
            <a:r>
              <a:rPr lang="zh-CN" altLang="en-US" dirty="0"/>
              <a:t>执行一行新代码的时候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zh-CN" dirty="0"/>
              <a:t> </a:t>
            </a:r>
            <a:r>
              <a:rPr lang="zh-CN" altLang="en-US" dirty="0" smtClean="0"/>
              <a:t>     而</a:t>
            </a:r>
            <a:r>
              <a:rPr lang="zh-CN" altLang="en-US" dirty="0"/>
              <a:t>当</a:t>
            </a:r>
            <a:r>
              <a:rPr lang="en-US" altLang="zh-CN" dirty="0"/>
              <a:t>count</a:t>
            </a:r>
            <a:r>
              <a:rPr lang="zh-CN" altLang="en-US" dirty="0"/>
              <a:t>值大于零的时候，每执行完</a:t>
            </a:r>
            <a:r>
              <a:rPr lang="en-US" altLang="zh-CN" dirty="0"/>
              <a:t>count</a:t>
            </a:r>
            <a:r>
              <a:rPr lang="zh-CN" altLang="en-US" dirty="0"/>
              <a:t>数量的指令后会触发钩子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 smtClean="0"/>
              <a:t>     当没</a:t>
            </a:r>
            <a:r>
              <a:rPr lang="zh-CN" altLang="en-US" dirty="0"/>
              <a:t>有任何参数的时候（</a:t>
            </a:r>
            <a:r>
              <a:rPr lang="en-US" altLang="zh-CN" dirty="0" err="1"/>
              <a:t>debug.sethook</a:t>
            </a:r>
            <a:r>
              <a:rPr lang="zh-CN" altLang="en-US" dirty="0"/>
              <a:t>）表示关闭钩子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 smtClean="0"/>
              <a:t>2</a:t>
            </a:r>
            <a:r>
              <a:rPr lang="zh-CN" altLang="en-US" dirty="0" smtClean="0"/>
              <a:t>、回调函数中调用</a:t>
            </a:r>
            <a:r>
              <a:rPr lang="en-US" altLang="zh-CN" dirty="0" smtClean="0"/>
              <a:t>Unity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Profiler</a:t>
            </a:r>
            <a:r>
              <a:rPr lang="zh-CN" altLang="en-US" dirty="0" smtClean="0"/>
              <a:t>提供的数据采样函数</a:t>
            </a:r>
            <a:endParaRPr lang="en-US" altLang="zh-CN" dirty="0" smtClean="0"/>
          </a:p>
          <a:p>
            <a:r>
              <a:rPr lang="zh-CN" altLang="zh-CN" dirty="0" smtClean="0"/>
              <a:t> </a:t>
            </a:r>
            <a:r>
              <a:rPr lang="zh-CN" altLang="en-US" dirty="0" smtClean="0"/>
              <a:t>    </a:t>
            </a:r>
            <a:r>
              <a:rPr lang="en-US" altLang="zh-CN" dirty="0" err="1"/>
              <a:t>Profiler.BeginSample</a:t>
            </a:r>
            <a:r>
              <a:rPr lang="en-US" altLang="zh-CN" dirty="0"/>
              <a:t>(name); </a:t>
            </a:r>
            <a:endParaRPr lang="en-US" altLang="zh-CN" dirty="0" smtClean="0"/>
          </a:p>
          <a:p>
            <a:r>
              <a:rPr lang="zh-CN" altLang="zh-CN" dirty="0"/>
              <a:t> </a:t>
            </a:r>
            <a:r>
              <a:rPr lang="zh-CN" altLang="en-US" dirty="0" smtClean="0"/>
              <a:t>    </a:t>
            </a:r>
            <a:r>
              <a:rPr lang="en-US" altLang="zh-CN" dirty="0" err="1" smtClean="0"/>
              <a:t>Profiler.EndSample</a:t>
            </a:r>
            <a:r>
              <a:rPr lang="en-US" altLang="zh-CN" dirty="0"/>
              <a:t>(); 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err="1"/>
              <a:t>Lua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Profiler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15365" y="1445260"/>
            <a:ext cx="10259060" cy="5632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 smtClean="0"/>
              <a:t>有函数调用信息还是不够的，不需要关心的函数太多，找不到关键信息。这里通过白名单方式实现信息过滤。</a:t>
            </a:r>
            <a:endParaRPr lang="en-US" altLang="zh-CN" dirty="0" smtClean="0"/>
          </a:p>
          <a:p>
            <a:r>
              <a:rPr lang="pl-PL" altLang="zh-CN" dirty="0" err="1"/>
              <a:t>local</a:t>
            </a:r>
            <a:r>
              <a:rPr lang="pl-PL" altLang="zh-CN" dirty="0"/>
              <a:t>  </a:t>
            </a:r>
            <a:r>
              <a:rPr lang="pl-PL" altLang="zh-CN" dirty="0" err="1"/>
              <a:t>catchFileNames</a:t>
            </a:r>
            <a:r>
              <a:rPr lang="pl-PL" altLang="zh-CN" dirty="0"/>
              <a:t> = {</a:t>
            </a:r>
            <a:br>
              <a:rPr lang="pl-PL" altLang="zh-CN" dirty="0"/>
            </a:br>
            <a:r>
              <a:rPr lang="pl-PL" altLang="zh-CN" dirty="0"/>
              <a:t>        </a:t>
            </a:r>
            <a:r>
              <a:rPr lang="pl-PL" altLang="zh-CN" dirty="0" smtClean="0"/>
              <a:t>[‘</a:t>
            </a:r>
            <a:r>
              <a:rPr lang="pl-PL" altLang="zh-CN" dirty="0" err="1" smtClean="0"/>
              <a:t>Scheduler</a:t>
            </a:r>
            <a:r>
              <a:rPr lang="pl-PL" altLang="zh-CN" dirty="0" smtClean="0"/>
              <a:t>’]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 [‘Log’]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 [‘</a:t>
            </a:r>
            <a:r>
              <a:rPr lang="pl-PL" altLang="zh-CN" dirty="0" err="1" smtClean="0"/>
              <a:t>SceneManager</a:t>
            </a:r>
            <a:r>
              <a:rPr lang="pl-PL" altLang="zh-CN" dirty="0" smtClean="0"/>
              <a:t>’]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 [‘</a:t>
            </a:r>
            <a:r>
              <a:rPr lang="pl-PL" altLang="zh-CN" dirty="0" err="1" smtClean="0"/>
              <a:t>EventManager</a:t>
            </a:r>
            <a:r>
              <a:rPr lang="pl-PL" altLang="zh-CN" dirty="0" smtClean="0"/>
              <a:t>’]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 [‘</a:t>
            </a:r>
            <a:r>
              <a:rPr lang="pl-PL" altLang="zh-CN" dirty="0" err="1" smtClean="0"/>
              <a:t>ConnectManager</a:t>
            </a:r>
            <a:r>
              <a:rPr lang="pl-PL" altLang="zh-CN" dirty="0" smtClean="0"/>
              <a:t>’]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}</a:t>
            </a:r>
            <a:br>
              <a:rPr lang="pl-PL" altLang="zh-CN" dirty="0" smtClean="0"/>
            </a:br>
            <a:r>
              <a:rPr lang="zh-CN" altLang="zh-CN" dirty="0"/>
              <a:t> </a:t>
            </a:r>
            <a:r>
              <a:rPr lang="pl-PL" altLang="zh-CN" dirty="0" err="1" smtClean="0"/>
              <a:t>local</a:t>
            </a:r>
            <a:r>
              <a:rPr lang="pl-PL" altLang="zh-CN" dirty="0" smtClean="0"/>
              <a:t> </a:t>
            </a:r>
            <a:r>
              <a:rPr lang="pl-PL" altLang="zh-CN" dirty="0" err="1" smtClean="0"/>
              <a:t>catchFuncNames</a:t>
            </a:r>
            <a:r>
              <a:rPr lang="pl-PL" altLang="zh-CN" dirty="0" smtClean="0"/>
              <a:t> = {</a:t>
            </a:r>
            <a:br>
              <a:rPr lang="pl-PL" altLang="zh-CN" dirty="0" smtClean="0"/>
            </a:br>
            <a:r>
              <a:rPr lang="pl-PL" altLang="zh-CN" dirty="0" smtClean="0"/>
              <a:t> </a:t>
            </a:r>
            <a:r>
              <a:rPr lang="zh-CN" altLang="en-US" dirty="0" smtClean="0"/>
              <a:t>       </a:t>
            </a:r>
            <a:r>
              <a:rPr lang="pl-PL" altLang="zh-CN" dirty="0" smtClean="0"/>
              <a:t>['</a:t>
            </a:r>
            <a:r>
              <a:rPr lang="pl-PL" altLang="zh-CN" dirty="0" err="1" smtClean="0"/>
              <a:t>Ctor</a:t>
            </a:r>
            <a:r>
              <a:rPr lang="pl-PL" altLang="zh-CN" dirty="0" smtClean="0"/>
              <a:t>']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 ['</a:t>
            </a:r>
            <a:r>
              <a:rPr lang="pl-PL" altLang="zh-CN" dirty="0" err="1" smtClean="0"/>
              <a:t>OnAwake</a:t>
            </a:r>
            <a:r>
              <a:rPr lang="pl-PL" altLang="zh-CN" dirty="0" smtClean="0"/>
              <a:t>']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 ['Start']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 ['Update']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 ['</a:t>
            </a:r>
            <a:r>
              <a:rPr lang="pl-PL" altLang="zh-CN" dirty="0" err="1" smtClean="0"/>
              <a:t>FixedUpdate</a:t>
            </a:r>
            <a:r>
              <a:rPr lang="pl-PL" altLang="zh-CN" dirty="0" smtClean="0"/>
              <a:t>']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 ['</a:t>
            </a:r>
            <a:r>
              <a:rPr lang="pl-PL" altLang="zh-CN" dirty="0" err="1" smtClean="0"/>
              <a:t>LateUpdate</a:t>
            </a:r>
            <a:r>
              <a:rPr lang="pl-PL" altLang="zh-CN" dirty="0" smtClean="0"/>
              <a:t>']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 ['</a:t>
            </a:r>
            <a:r>
              <a:rPr lang="pl-PL" altLang="zh-CN" dirty="0" err="1" smtClean="0"/>
              <a:t>OnDestroy</a:t>
            </a:r>
            <a:r>
              <a:rPr lang="pl-PL" altLang="zh-CN" dirty="0" smtClean="0"/>
              <a:t>']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        ['</a:t>
            </a:r>
            <a:r>
              <a:rPr lang="pl-PL" altLang="zh-CN" dirty="0" err="1" smtClean="0"/>
              <a:t>Destroy</a:t>
            </a:r>
            <a:r>
              <a:rPr lang="pl-PL" altLang="zh-CN" dirty="0" smtClean="0"/>
              <a:t>'] = </a:t>
            </a:r>
            <a:r>
              <a:rPr lang="pl-PL" altLang="zh-CN" dirty="0" err="1" smtClean="0"/>
              <a:t>true</a:t>
            </a:r>
            <a:r>
              <a:rPr lang="pl-PL" altLang="zh-CN" dirty="0" smtClean="0"/>
              <a:t>,</a:t>
            </a:r>
            <a:br>
              <a:rPr lang="pl-PL" altLang="zh-CN" dirty="0" smtClean="0"/>
            </a:br>
            <a:r>
              <a:rPr lang="pl-PL" altLang="zh-CN" dirty="0" smtClean="0"/>
              <a:t>} 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1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常见性能瓶颈问题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7565" y="1825625"/>
            <a:ext cx="10516235" cy="43516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、游戏画面不流畅，持续未达到满帧，亦或者在某些时间点会突然掉帧。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、运行游戏短时间后发热严重。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、游戏比同类竞品耗电量高。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4</a:t>
            </a:r>
            <a:r>
              <a:rPr lang="zh-CN" altLang="en-US" sz="1800" dirty="0"/>
              <a:t>、游戏内存占用过高。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err="1"/>
              <a:t>Lua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Profiler</a:t>
            </a:r>
            <a:endParaRPr lang="en-US" altLang="zh-CN" sz="3600" dirty="0"/>
          </a:p>
        </p:txBody>
      </p:sp>
      <p:pic>
        <p:nvPicPr>
          <p:cNvPr id="7" name="bandicam 2018-04-20 15-45-36-32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8025" y="-101438"/>
            <a:ext cx="11651951" cy="7003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38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dirty="0" smtClean="0"/>
              <a:t>优化实例</a:t>
            </a:r>
            <a:endParaRPr lang="zh-CN" dirty="0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3333585" y="2366681"/>
            <a:ext cx="1405965" cy="1454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>
            <a:normAutofit/>
          </a:bodyPr>
          <a:lstStyle/>
          <a:p>
            <a:pPr algn="ctr"/>
            <a:r>
              <a:rPr lang="en-US" altLang="zh-CN" sz="8800">
                <a:solidFill>
                  <a:schemeClr val="tx1"/>
                </a:solidFill>
              </a:rPr>
              <a:t>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/>
              <a:t>粒子特效优化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15365" y="1445260"/>
            <a:ext cx="10259060" cy="1754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 smtClean="0"/>
              <a:t>粒子特效在游戏中应用广泛，但也是性能最堪忧的资源。它主要有两个让人头痛的地方：</a:t>
            </a:r>
            <a:endParaRPr lang="en-US" altLang="zh-CN" dirty="0" smtClean="0"/>
          </a:p>
          <a:p>
            <a:r>
              <a:rPr lang="zh-CN" altLang="zh-CN" dirty="0" smtClean="0"/>
              <a:t>1</a:t>
            </a:r>
            <a:r>
              <a:rPr lang="zh-CN" altLang="en-US" dirty="0" smtClean="0"/>
              <a:t>、引用资源散乱，几个特效公用一些贴图材质等资源，移除废弃特效难度很大。</a:t>
            </a:r>
            <a:endParaRPr lang="en-US" altLang="zh-CN" dirty="0" smtClean="0"/>
          </a:p>
          <a:p>
            <a:r>
              <a:rPr lang="zh-CN" altLang="zh-CN" dirty="0" smtClean="0"/>
              <a:t>2、</a:t>
            </a:r>
            <a:r>
              <a:rPr lang="en-US" altLang="zh-CN" dirty="0" err="1" smtClean="0"/>
              <a:t>Assetbundle</a:t>
            </a:r>
            <a:r>
              <a:rPr lang="zh-CN" altLang="en-US" dirty="0" smtClean="0"/>
              <a:t>资源分类不合理，导致加载特效会连同不属于该特效的资源一起加载到内存。</a:t>
            </a:r>
            <a:endParaRPr lang="zh-CN" altLang="en-US" dirty="0"/>
          </a:p>
          <a:p>
            <a:endParaRPr lang="zh-CN" altLang="en-US" b="1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068169" y="3240558"/>
            <a:ext cx="929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为解决上诉两个问题，开发了一个</a:t>
            </a:r>
            <a:r>
              <a:rPr kumimoji="1" lang="en-US" altLang="zh-CN" dirty="0" err="1" smtClean="0"/>
              <a:t>ParticleCollector</a:t>
            </a:r>
            <a:r>
              <a:rPr kumimoji="1" lang="zh-CN" altLang="en-US" dirty="0" smtClean="0"/>
              <a:t>工具类。它主要的功能是将粒子特效预设拷贝出一份，然后把依赖的资源都拷贝一份，最后把资源之间已经预设之间的依赖关系重新组织起来。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54411" y="4959822"/>
            <a:ext cx="929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但是这种资源整理方式并不是最优的，但可能这是当下最合适的方式。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优点：开发和特效师都能清楚辨认特效引用的资源，可以清晰判断这个资源载入的开销。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缺点：同样的资源在包体可能会有多份。</a:t>
            </a:r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2" y="522780"/>
            <a:ext cx="5968596" cy="6057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702" y="534652"/>
            <a:ext cx="5992654" cy="60814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/>
              <a:t>纹理压缩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15365" y="1445260"/>
            <a:ext cx="1025906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smtClean="0"/>
              <a:t>Unity</a:t>
            </a:r>
            <a:r>
              <a:rPr lang="zh-CN" altLang="en-US" dirty="0" smtClean="0"/>
              <a:t>有很方便的纹理压缩功能，只需要设置对应平台格式就能打包的时候自动压缩。</a:t>
            </a:r>
            <a:endParaRPr lang="en-US" altLang="zh-CN" dirty="0"/>
          </a:p>
          <a:p>
            <a:r>
              <a:rPr lang="zh-CN" altLang="en-US" dirty="0" smtClean="0"/>
              <a:t>安卓采用的</a:t>
            </a:r>
            <a:r>
              <a:rPr lang="en-US" altLang="zh-CN" dirty="0" smtClean="0"/>
              <a:t>ETC2</a:t>
            </a:r>
            <a:r>
              <a:rPr lang="zh-CN" altLang="en-US" dirty="0" smtClean="0"/>
              <a:t>格式，但是在</a:t>
            </a:r>
            <a:r>
              <a:rPr lang="en-US" altLang="zh-CN" dirty="0" smtClean="0"/>
              <a:t>Unity5.x</a:t>
            </a:r>
            <a:r>
              <a:rPr lang="zh-CN" altLang="en-US" dirty="0" smtClean="0"/>
              <a:t>中</a:t>
            </a:r>
            <a:r>
              <a:rPr lang="en-US" altLang="zh-CN" dirty="0" err="1" smtClean="0"/>
              <a:t>iOS</a:t>
            </a:r>
            <a:r>
              <a:rPr lang="zh-CN" altLang="en-US" dirty="0" smtClean="0"/>
              <a:t>不能使用，只能采用</a:t>
            </a:r>
            <a:r>
              <a:rPr lang="en-US" altLang="zh-CN" dirty="0" smtClean="0"/>
              <a:t>ASTC</a:t>
            </a:r>
            <a:r>
              <a:rPr lang="zh-CN" altLang="en-US" dirty="0" smtClean="0"/>
              <a:t>格式。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若手机不支持游戏游戏内的纹理格式，引擎会将该纹理软解成</a:t>
            </a:r>
            <a:r>
              <a:rPr lang="en-US" altLang="zh-CN" dirty="0" smtClean="0"/>
              <a:t>RGBA32</a:t>
            </a:r>
            <a:r>
              <a:rPr lang="zh-CN" altLang="en-US" dirty="0" smtClean="0"/>
              <a:t>格式。所以说这项优化对有些低端机来说是负优化，在</a:t>
            </a:r>
            <a:r>
              <a:rPr lang="en-US" altLang="zh-CN" dirty="0" smtClean="0"/>
              <a:t>Profiler</a:t>
            </a:r>
            <a:r>
              <a:rPr lang="zh-CN" altLang="en-US" dirty="0" smtClean="0"/>
              <a:t>中主要体现在</a:t>
            </a:r>
            <a:r>
              <a:rPr lang="zh-CN" altLang="en-US" dirty="0"/>
              <a:t>Loading.</a:t>
            </a:r>
            <a:r>
              <a:rPr lang="zh-CN" altLang="en-US" dirty="0" smtClean="0"/>
              <a:t>ReadObject函数上，在该函数的</a:t>
            </a:r>
            <a:r>
              <a:rPr lang="en-US" altLang="zh-CN" dirty="0" smtClean="0"/>
              <a:t>Detail</a:t>
            </a:r>
            <a:r>
              <a:rPr lang="zh-CN" altLang="en-US" dirty="0" smtClean="0"/>
              <a:t>可以查看该纹理的延时是很高的。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51" y="3729324"/>
            <a:ext cx="5279711" cy="18691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03" y="3729526"/>
            <a:ext cx="5276025" cy="18410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20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/>
              <a:t>纹理压缩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15364" y="1445260"/>
            <a:ext cx="3907397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 smtClean="0"/>
              <a:t>虽然知道纹理压缩格式怎么设置，但是也不可能手动维护这么多纹理格式。因此需要一个批量操作的工具，这个工具支持以下功能：</a:t>
            </a:r>
            <a:endParaRPr lang="en-US" altLang="zh-CN" dirty="0" smtClean="0"/>
          </a:p>
          <a:p>
            <a:r>
              <a:rPr lang="zh-CN" altLang="zh-CN" dirty="0" smtClean="0"/>
              <a:t>1、</a:t>
            </a:r>
            <a:r>
              <a:rPr lang="zh-CN" altLang="en-US" dirty="0" smtClean="0"/>
              <a:t>自动设置图片的平台压缩格式。</a:t>
            </a:r>
            <a:endParaRPr lang="en-US" altLang="zh-CN" dirty="0" smtClean="0"/>
          </a:p>
          <a:p>
            <a:r>
              <a:rPr lang="zh-CN" altLang="zh-CN" dirty="0" smtClean="0"/>
              <a:t>2</a:t>
            </a:r>
            <a:r>
              <a:rPr lang="zh-CN" altLang="en-US" dirty="0" smtClean="0"/>
              <a:t>、最大尺寸限制设置。</a:t>
            </a:r>
            <a:endParaRPr lang="en-US" altLang="zh-CN" dirty="0" smtClean="0"/>
          </a:p>
          <a:p>
            <a:r>
              <a:rPr lang="zh-CN" altLang="zh-CN" dirty="0" smtClean="0"/>
              <a:t>3、</a:t>
            </a:r>
            <a:r>
              <a:rPr lang="zh-CN" altLang="en-US" dirty="0" smtClean="0"/>
              <a:t>压缩品质</a:t>
            </a:r>
            <a:endParaRPr lang="en-US" altLang="zh-CN" dirty="0" smtClean="0"/>
          </a:p>
          <a:p>
            <a:r>
              <a:rPr lang="zh-CN" altLang="zh-CN" dirty="0" smtClean="0"/>
              <a:t>4、</a:t>
            </a:r>
            <a:r>
              <a:rPr lang="en-US" altLang="zh-CN" dirty="0" smtClean="0"/>
              <a:t>PNG</a:t>
            </a:r>
            <a:r>
              <a:rPr lang="zh-CN" altLang="en-US" dirty="0" smtClean="0"/>
              <a:t>存储压缩，使其包体变小，和内存占用无关。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196" y="1306281"/>
            <a:ext cx="6514510" cy="5213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057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280894" y="1649181"/>
            <a:ext cx="8961692" cy="22204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/>
              <a:t>动画文件优化</a:t>
            </a:r>
            <a:endParaRPr lang="en-US" altLang="zh-CN" sz="3600" dirty="0"/>
          </a:p>
        </p:txBody>
      </p:sp>
      <p:sp>
        <p:nvSpPr>
          <p:cNvPr id="13" name="矩形 12"/>
          <p:cNvSpPr/>
          <p:nvPr/>
        </p:nvSpPr>
        <p:spPr>
          <a:xfrm>
            <a:off x="1006604" y="1408346"/>
            <a:ext cx="100667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/>
              <a:t>AnimationType:</a:t>
            </a:r>
          </a:p>
          <a:p>
            <a:r>
              <a:rPr lang="mr-IN" altLang="zh-CN" dirty="0"/>
              <a:t>     -</a:t>
            </a:r>
            <a:r>
              <a:rPr lang="mr-IN" altLang="zh-CN" dirty="0" smtClean="0"/>
              <a:t>None</a:t>
            </a:r>
            <a:r>
              <a:rPr lang="zh-CN" altLang="en-US" dirty="0" smtClean="0"/>
              <a:t> 没有动作</a:t>
            </a:r>
            <a:endParaRPr lang="mr-IN" altLang="zh-CN" dirty="0"/>
          </a:p>
          <a:p>
            <a:r>
              <a:rPr lang="mr-IN" altLang="zh-CN" dirty="0"/>
              <a:t>     -</a:t>
            </a:r>
            <a:r>
              <a:rPr lang="mr-IN" altLang="zh-CN" dirty="0" smtClean="0"/>
              <a:t>Legacy</a:t>
            </a:r>
            <a:r>
              <a:rPr lang="zh-CN" altLang="en-US" dirty="0" smtClean="0"/>
              <a:t> </a:t>
            </a:r>
            <a:r>
              <a:rPr lang="zh-CN" altLang="mr-IN" dirty="0" smtClean="0"/>
              <a:t>旧版系统动画</a:t>
            </a:r>
            <a:r>
              <a:rPr lang="zh-CN" altLang="mr-IN" dirty="0"/>
              <a:t>，效率低，不建议选择</a:t>
            </a:r>
          </a:p>
          <a:p>
            <a:r>
              <a:rPr lang="zh-CN" altLang="mr-IN" dirty="0"/>
              <a:t>   </a:t>
            </a:r>
            <a:r>
              <a:rPr lang="mr-IN" altLang="zh-CN" dirty="0" smtClean="0"/>
              <a:t>-Generic</a:t>
            </a:r>
            <a:r>
              <a:rPr lang="zh-CN" altLang="en-US" dirty="0" smtClean="0"/>
              <a:t> </a:t>
            </a:r>
            <a:r>
              <a:rPr lang="zh-CN" altLang="mr-IN" dirty="0" smtClean="0"/>
              <a:t>通用</a:t>
            </a:r>
            <a:r>
              <a:rPr lang="mr-IN" altLang="zh-CN" dirty="0"/>
              <a:t>Mecanim</a:t>
            </a:r>
            <a:r>
              <a:rPr lang="zh-CN" altLang="mr-IN" dirty="0"/>
              <a:t>动画</a:t>
            </a:r>
          </a:p>
          <a:p>
            <a:r>
              <a:rPr lang="zh-CN" altLang="mr-IN" dirty="0"/>
              <a:t>   </a:t>
            </a:r>
            <a:r>
              <a:rPr lang="mr-IN" altLang="zh-CN" dirty="0" smtClean="0"/>
              <a:t>-Humanoid</a:t>
            </a:r>
            <a:r>
              <a:rPr lang="zh-CN" altLang="en-US" dirty="0" smtClean="0"/>
              <a:t> </a:t>
            </a:r>
            <a:r>
              <a:rPr lang="zh-CN" altLang="mr-IN" dirty="0" smtClean="0"/>
              <a:t>人形</a:t>
            </a:r>
            <a:r>
              <a:rPr lang="mr-IN" altLang="zh-CN" dirty="0"/>
              <a:t>Mecanim</a:t>
            </a:r>
            <a:r>
              <a:rPr lang="zh-CN" altLang="mr-IN" dirty="0"/>
              <a:t>动画，适合应用于人形角色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734" y="3383003"/>
            <a:ext cx="6974439" cy="27043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280894" y="1649181"/>
            <a:ext cx="8961692" cy="22204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/>
              <a:t>动画文件优化</a:t>
            </a:r>
            <a:endParaRPr lang="en-US" altLang="zh-CN" sz="36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372" y="1409616"/>
            <a:ext cx="6132975" cy="320651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06605" y="1408346"/>
            <a:ext cx="4761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en-US" altLang="zh-CN" dirty="0"/>
              <a:t>:</a:t>
            </a:r>
            <a:r>
              <a:rPr lang="zh-CN" altLang="en-US" dirty="0"/>
              <a:t>优化骨骼结点。</a:t>
            </a:r>
          </a:p>
          <a:p>
            <a:r>
              <a:rPr lang="zh-CN" altLang="en-US" dirty="0" smtClean="0"/>
              <a:t>默认关闭，</a:t>
            </a:r>
            <a:r>
              <a:rPr lang="zh-CN" altLang="en-US" dirty="0"/>
              <a:t>可以运行时看到模型下的全部骨骼子节点。</a:t>
            </a:r>
          </a:p>
          <a:p>
            <a:r>
              <a:rPr lang="zh-CN" altLang="en-US" dirty="0"/>
              <a:t>按照图</a:t>
            </a:r>
            <a:r>
              <a:rPr lang="zh-CN" altLang="en-US" dirty="0" smtClean="0"/>
              <a:t>二的设置打开这个优化并作了若干结点剔除，</a:t>
            </a:r>
            <a:r>
              <a:rPr lang="zh-CN" altLang="en-US" dirty="0"/>
              <a:t>运行时就只能看到暴露出来的若干结点了。</a:t>
            </a:r>
          </a:p>
          <a:p>
            <a:r>
              <a:rPr lang="zh-CN" altLang="en-US" dirty="0"/>
              <a:t>这个优化会大幅节省</a:t>
            </a:r>
            <a:r>
              <a:rPr lang="en-US" altLang="zh-CN" dirty="0" err="1"/>
              <a:t>Animatior.Update</a:t>
            </a:r>
            <a:r>
              <a:rPr lang="zh-CN" altLang="en-US" dirty="0"/>
              <a:t>这一项的耗时。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741" y="3712405"/>
            <a:ext cx="3845416" cy="29890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356" y="4746196"/>
            <a:ext cx="5334000" cy="182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0176" y="1673438"/>
            <a:ext cx="12552353" cy="3511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7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280894" y="1649181"/>
            <a:ext cx="8961692" cy="22204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/>
              <a:t>动画文件优化</a:t>
            </a:r>
            <a:endParaRPr lang="en-US" altLang="zh-CN" sz="3600" dirty="0"/>
          </a:p>
        </p:txBody>
      </p:sp>
      <p:sp>
        <p:nvSpPr>
          <p:cNvPr id="13" name="矩形 12"/>
          <p:cNvSpPr/>
          <p:nvPr/>
        </p:nvSpPr>
        <p:spPr>
          <a:xfrm>
            <a:off x="1006603" y="1408346"/>
            <a:ext cx="9963778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Anim.Compression</a:t>
            </a:r>
            <a:r>
              <a:rPr lang="en-US" altLang="zh-CN" dirty="0" smtClean="0"/>
              <a:t>: </a:t>
            </a:r>
            <a:r>
              <a:rPr lang="zh-CN" altLang="en-US" dirty="0" smtClean="0"/>
              <a:t> </a:t>
            </a:r>
            <a:r>
              <a:rPr lang="en-US" altLang="zh-CN" dirty="0" smtClean="0"/>
              <a:t>-Off</a:t>
            </a:r>
            <a:r>
              <a:rPr lang="zh-CN" altLang="en-US" dirty="0" smtClean="0"/>
              <a:t> 不压缩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smtClean="0"/>
              <a:t>		 </a:t>
            </a:r>
            <a:r>
              <a:rPr lang="zh-CN" altLang="en-US" dirty="0" smtClean="0"/>
              <a:t>   </a:t>
            </a:r>
            <a:r>
              <a:rPr lang="en-US" altLang="zh-CN" dirty="0" smtClean="0"/>
              <a:t>-</a:t>
            </a:r>
            <a:r>
              <a:rPr lang="en-US" altLang="zh-CN" dirty="0" err="1"/>
              <a:t>Keyframe</a:t>
            </a:r>
            <a:r>
              <a:rPr lang="en-US" altLang="zh-CN" dirty="0"/>
              <a:t> Reduction</a:t>
            </a:r>
            <a:r>
              <a:rPr lang="zh-CN" altLang="en-US" dirty="0"/>
              <a:t>减少关键帧</a:t>
            </a:r>
          </a:p>
          <a:p>
            <a:r>
              <a:rPr lang="zh-CN" altLang="en-US" dirty="0"/>
              <a:t>    </a:t>
            </a:r>
            <a:r>
              <a:rPr lang="en-US" altLang="zh-CN" dirty="0" smtClean="0"/>
              <a:t>		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-</a:t>
            </a:r>
            <a:r>
              <a:rPr lang="en-US" altLang="zh-CN" dirty="0"/>
              <a:t>Optimal</a:t>
            </a:r>
            <a:r>
              <a:rPr lang="zh-CN" altLang="en-US" dirty="0"/>
              <a:t>最优的</a:t>
            </a:r>
          </a:p>
          <a:p>
            <a:r>
              <a:rPr lang="en-US" altLang="zh-CN" dirty="0" err="1"/>
              <a:t>RotationError</a:t>
            </a:r>
            <a:r>
              <a:rPr lang="en-US" altLang="zh-CN" dirty="0"/>
              <a:t>:</a:t>
            </a:r>
            <a:r>
              <a:rPr lang="zh-CN" altLang="en-US" dirty="0"/>
              <a:t>旋转误差。使用角度（</a:t>
            </a:r>
            <a:r>
              <a:rPr lang="en-US" altLang="zh-CN" dirty="0"/>
              <a:t>degree</a:t>
            </a:r>
            <a:r>
              <a:rPr lang="zh-CN" altLang="en-US" dirty="0"/>
              <a:t>）作为单位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下面两个距离偏差的</a:t>
            </a:r>
            <a:r>
              <a:rPr lang="zh-CN" altLang="en-US" dirty="0"/>
              <a:t>百分比（曲线调节前后的距离偏差与某距离值之比，取决于</a:t>
            </a:r>
            <a:r>
              <a:rPr lang="en-US" altLang="zh-CN" dirty="0"/>
              <a:t>Unity</a:t>
            </a:r>
            <a:r>
              <a:rPr lang="zh-CN" altLang="en-US" dirty="0"/>
              <a:t>内部实现），取值范围</a:t>
            </a:r>
            <a:r>
              <a:rPr lang="en-US" altLang="zh-CN" dirty="0"/>
              <a:t>1~100</a:t>
            </a:r>
            <a:r>
              <a:rPr lang="zh-CN" altLang="en-US" dirty="0"/>
              <a:t>，但实际可以高于</a:t>
            </a:r>
            <a:r>
              <a:rPr lang="en-US" altLang="zh-CN" dirty="0"/>
              <a:t>100</a:t>
            </a:r>
            <a:r>
              <a:rPr lang="zh-CN" altLang="en-US" dirty="0"/>
              <a:t>，并有作用。</a:t>
            </a:r>
          </a:p>
          <a:p>
            <a:r>
              <a:rPr lang="en-US" altLang="zh-CN" dirty="0" err="1"/>
              <a:t>PositionError</a:t>
            </a:r>
            <a:r>
              <a:rPr lang="en-US" altLang="zh-CN" dirty="0"/>
              <a:t>:</a:t>
            </a:r>
            <a:r>
              <a:rPr lang="zh-CN" altLang="en-US" dirty="0"/>
              <a:t>位置误差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 err="1"/>
              <a:t>ScaleError</a:t>
            </a:r>
            <a:r>
              <a:rPr lang="en-US" altLang="zh-CN" dirty="0"/>
              <a:t>:</a:t>
            </a:r>
            <a:r>
              <a:rPr lang="zh-CN" altLang="en-US" dirty="0"/>
              <a:t>缩放误差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*建议调节该误差时，将调节前后的动画效果进行对比，使文件体积压缩的尽量小，同时使动画效果在视觉上偏差不会太大。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335" y="4252398"/>
            <a:ext cx="6053099" cy="2291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75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280894" y="1649181"/>
            <a:ext cx="8961692" cy="2220499"/>
          </a:xfrm>
          <a:prstGeom prst="rect">
            <a:avLst/>
          </a:prstGeom>
        </p:spPr>
        <p:txBody>
          <a:bodyPr lIns="0" tIns="0" rIns="0" bIns="0" anchor="t" anchorCtr="0"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使用</a:t>
            </a:r>
            <a:r>
              <a:rPr lang="en-US" altLang="zh-CN" dirty="0"/>
              <a:t>Optimal</a:t>
            </a:r>
            <a:r>
              <a:rPr lang="zh-CN" altLang="en-US" dirty="0"/>
              <a:t>压缩格式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去除动画文件的</a:t>
            </a:r>
            <a:r>
              <a:rPr lang="en-US" altLang="zh-CN" dirty="0"/>
              <a:t>scale</a:t>
            </a:r>
            <a:r>
              <a:rPr lang="zh-CN" altLang="en-US" dirty="0"/>
              <a:t>信息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对于一般的人形动画需求，不会有模型骨骼</a:t>
            </a:r>
            <a:r>
              <a:rPr lang="en-US" altLang="zh-CN" dirty="0"/>
              <a:t>scale</a:t>
            </a:r>
            <a:r>
              <a:rPr lang="zh-CN" altLang="en-US" dirty="0"/>
              <a:t>变化的情况。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因此我们可以把动画信息的</a:t>
            </a:r>
            <a:r>
              <a:rPr lang="en-US" altLang="zh-CN" dirty="0"/>
              <a:t>scale</a:t>
            </a:r>
            <a:r>
              <a:rPr lang="zh-CN" altLang="en-US" dirty="0"/>
              <a:t>部分去除，可以节约一部分大小。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缩减</a:t>
            </a:r>
            <a:r>
              <a:rPr lang="en-US" altLang="zh-CN" dirty="0"/>
              <a:t>transform</a:t>
            </a:r>
            <a:r>
              <a:rPr lang="zh-CN" altLang="en-US" dirty="0"/>
              <a:t>的</a:t>
            </a:r>
            <a:r>
              <a:rPr lang="en-US" altLang="zh-CN" dirty="0"/>
              <a:t>float</a:t>
            </a:r>
            <a:r>
              <a:rPr lang="zh-CN" altLang="en-US" dirty="0"/>
              <a:t>精度信息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默认存储每一帧</a:t>
            </a:r>
            <a:r>
              <a:rPr lang="en-US" altLang="zh-CN" dirty="0"/>
              <a:t>transform</a:t>
            </a:r>
            <a:r>
              <a:rPr lang="zh-CN" altLang="en-US" dirty="0"/>
              <a:t>信息的是</a:t>
            </a:r>
            <a:r>
              <a:rPr lang="en-US" altLang="zh-CN" dirty="0"/>
              <a:t>10</a:t>
            </a:r>
            <a:r>
              <a:rPr lang="zh-CN" altLang="en-US" dirty="0"/>
              <a:t>位精度的</a:t>
            </a:r>
            <a:r>
              <a:rPr lang="en-US" altLang="zh-CN" dirty="0"/>
              <a:t>float</a:t>
            </a:r>
            <a:r>
              <a:rPr lang="zh-CN" altLang="en-US" dirty="0"/>
              <a:t>格式数据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/p/27378492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/>
              <a:t>动画文件优化</a:t>
            </a:r>
            <a:endParaRPr lang="en-US" altLang="zh-CN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060" y="4268677"/>
            <a:ext cx="9530471" cy="18379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365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600" dirty="0" smtClean="0">
                <a:solidFill>
                  <a:schemeClr val="tx1"/>
                </a:solidFill>
              </a:rPr>
              <a:t>怎么做性能开销定位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10516235" cy="819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Unity自带的Profile可以用来对程序性能（内存占用、渲染瓶颈）进行查看、分析，当应用程序发布出来之后，还能通过Profile对应用程序真机进行测试，对不同设备兼容性进一步测试。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3133090"/>
            <a:ext cx="51631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iOS使用Profile</a:t>
            </a:r>
            <a:r>
              <a:rPr lang="zh-CN" altLang="en-US"/>
              <a:t>：</a:t>
            </a:r>
          </a:p>
          <a:p>
            <a:r>
              <a:rPr lang="en-US" altLang="zh-CN"/>
              <a:t>1.</a:t>
            </a:r>
            <a:r>
              <a:rPr lang="zh-CN" altLang="en-US"/>
              <a:t>通过USB连接调试设备和Mac</a:t>
            </a:r>
          </a:p>
          <a:p>
            <a:r>
              <a:rPr lang="en-US" altLang="zh-CN"/>
              <a:t>2.</a:t>
            </a:r>
            <a:r>
              <a:rPr lang="zh-CN" altLang="en-US"/>
              <a:t>发布设置Build Settings里，勾选“Development Build”和“Autoconnect Profiler”</a:t>
            </a:r>
          </a:p>
          <a:p>
            <a:r>
              <a:rPr lang="en-US" altLang="zh-CN"/>
              <a:t>3.</a:t>
            </a:r>
            <a:r>
              <a:rPr lang="zh-CN" altLang="en-US"/>
              <a:t>发布Xcode工程</a:t>
            </a:r>
          </a:p>
          <a:p>
            <a:r>
              <a:rPr lang="en-US" altLang="zh-CN"/>
              <a:t>4.</a:t>
            </a:r>
            <a:r>
              <a:rPr lang="zh-CN" altLang="en-US"/>
              <a:t>调试通过后，将运用程序发布到设备上</a:t>
            </a:r>
          </a:p>
          <a:p>
            <a:r>
              <a:rPr lang="en-US" altLang="zh-CN"/>
              <a:t>5.</a:t>
            </a:r>
            <a:r>
              <a:rPr lang="zh-CN" altLang="en-US"/>
              <a:t>应用程序运行后，在Unity打开Profiler面板，并且如下图选择“iOS profiler over USB”，也就开始进行profile了。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385" y="2970530"/>
            <a:ext cx="5380990" cy="3143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376755" y="1744152"/>
            <a:ext cx="9910266" cy="402475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/>
              <a:t>Unity</a:t>
            </a:r>
            <a:r>
              <a:rPr lang="zh-CN" altLang="en-US" dirty="0" smtClean="0"/>
              <a:t>在导入模型资源的时候，可以选择导入材质，然而这个材质是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为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材质。但是游戏往往不会使用这个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，所以会选择不导入。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然而，在</a:t>
            </a:r>
            <a:r>
              <a:rPr lang="en-US" altLang="zh-CN" dirty="0" err="1" smtClean="0"/>
              <a:t>Assetbundle</a:t>
            </a:r>
            <a:r>
              <a:rPr lang="zh-CN" altLang="en-US" dirty="0" smtClean="0"/>
              <a:t>打包的时候</a:t>
            </a:r>
            <a:r>
              <a:rPr lang="en-US" altLang="zh-CN" dirty="0" smtClean="0"/>
              <a:t>Unity</a:t>
            </a:r>
            <a:r>
              <a:rPr lang="zh-CN" altLang="en-US" dirty="0" smtClean="0"/>
              <a:t>还是会把这个默认的材质放入包中，导致加载这个资源包会有一次</a:t>
            </a:r>
            <a:r>
              <a:rPr lang="en-US" altLang="zh-CN" dirty="0" smtClean="0"/>
              <a:t>Standard</a:t>
            </a:r>
            <a:r>
              <a:rPr lang="zh-CN" altLang="en-US" dirty="0"/>
              <a:t> 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.</a:t>
            </a:r>
            <a:r>
              <a:rPr lang="en-US" altLang="zh-CN" dirty="0" smtClean="0"/>
              <a:t>Parse</a:t>
            </a:r>
            <a:r>
              <a:rPr lang="zh-CN" altLang="en-US" dirty="0" smtClean="0"/>
              <a:t>调用，这是非常耗时的操作，主要是我们是不使用这个材质的。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解决办法是：设置导入材质，然后将这个材质删掉，造成模型默认材质丢失的现象。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 smtClean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/>
              <a:t>模型默认材质优化</a:t>
            </a:r>
            <a:endParaRPr lang="en-US" altLang="zh-CN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903" y="2170213"/>
            <a:ext cx="7460301" cy="3565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0913" y="2026948"/>
            <a:ext cx="12657115" cy="40349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0785" y="2101943"/>
            <a:ext cx="12958701" cy="4015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35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740869" y="1375716"/>
            <a:ext cx="10325127" cy="460923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err="1" smtClean="0"/>
              <a:t>Shader</a:t>
            </a:r>
            <a:r>
              <a:rPr lang="zh-CN" altLang="en-US" sz="3600" dirty="0" smtClean="0"/>
              <a:t>加载优化</a:t>
            </a:r>
            <a:endParaRPr lang="en-US" altLang="zh-CN" sz="3600" dirty="0"/>
          </a:p>
        </p:txBody>
      </p:sp>
      <p:sp>
        <p:nvSpPr>
          <p:cNvPr id="4" name="矩形 3"/>
          <p:cNvSpPr/>
          <p:nvPr/>
        </p:nvSpPr>
        <p:spPr>
          <a:xfrm>
            <a:off x="976065" y="1363957"/>
            <a:ext cx="10242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一般情况下，</a:t>
            </a:r>
            <a:r>
              <a:rPr lang="en-US" altLang="zh-CN" dirty="0" err="1"/>
              <a:t>Shader</a:t>
            </a:r>
            <a:r>
              <a:rPr lang="zh-CN" altLang="en-US" dirty="0"/>
              <a:t>加载的</a:t>
            </a:r>
            <a:r>
              <a:rPr lang="en-US" altLang="zh-CN" dirty="0"/>
              <a:t>CPU</a:t>
            </a:r>
            <a:r>
              <a:rPr lang="zh-CN" altLang="en-US" dirty="0"/>
              <a:t>耗时与其</a:t>
            </a:r>
            <a:r>
              <a:rPr lang="en-US" altLang="zh-CN" dirty="0"/>
              <a:t>Keyword</a:t>
            </a:r>
            <a:r>
              <a:rPr lang="zh-CN" altLang="en-US" dirty="0"/>
              <a:t>数量有关，</a:t>
            </a:r>
            <a:r>
              <a:rPr lang="en-US" altLang="zh-CN" dirty="0"/>
              <a:t>Keyword</a:t>
            </a:r>
            <a:r>
              <a:rPr lang="zh-CN" altLang="en-US" dirty="0"/>
              <a:t>数量越多，则加载开销也越大。通过</a:t>
            </a:r>
            <a:r>
              <a:rPr lang="en-US" altLang="zh-CN" dirty="0"/>
              <a:t>Unity 5.x</a:t>
            </a:r>
            <a:r>
              <a:rPr lang="zh-CN" altLang="en-US" dirty="0"/>
              <a:t>的</a:t>
            </a:r>
            <a:r>
              <a:rPr lang="en-US" altLang="zh-CN" dirty="0"/>
              <a:t>Inspector</a:t>
            </a:r>
            <a:r>
              <a:rPr lang="zh-CN" altLang="en-US" dirty="0"/>
              <a:t>可以看</a:t>
            </a:r>
            <a:r>
              <a:rPr lang="zh-CN" altLang="en-US" dirty="0" smtClean="0"/>
              <a:t>到</a:t>
            </a:r>
            <a:r>
              <a:rPr lang="en-US" altLang="zh-CN" dirty="0"/>
              <a:t>, </a:t>
            </a:r>
            <a:r>
              <a:rPr lang="zh-CN" altLang="en-US" dirty="0" smtClean="0"/>
              <a:t>通过</a:t>
            </a:r>
            <a:r>
              <a:rPr lang="en-US" altLang="zh-CN" dirty="0"/>
              <a:t>Unity 5.x</a:t>
            </a:r>
            <a:r>
              <a:rPr lang="zh-CN" altLang="en-US" dirty="0"/>
              <a:t>的</a:t>
            </a:r>
            <a:r>
              <a:rPr lang="en-US" altLang="zh-CN" dirty="0"/>
              <a:t>Inspector</a:t>
            </a:r>
            <a:r>
              <a:rPr lang="zh-CN" altLang="en-US" dirty="0"/>
              <a:t>可以看到，</a:t>
            </a:r>
            <a:r>
              <a:rPr lang="en-US" altLang="zh-CN" dirty="0"/>
              <a:t>Mobile/Bumped Diffuse</a:t>
            </a:r>
            <a:r>
              <a:rPr lang="zh-CN" altLang="en-US" dirty="0"/>
              <a:t>的</a:t>
            </a:r>
            <a:r>
              <a:rPr lang="en-US" altLang="zh-CN" dirty="0"/>
              <a:t>Keyword</a:t>
            </a:r>
            <a:r>
              <a:rPr lang="zh-CN" altLang="en-US" dirty="0"/>
              <a:t>变量数量为</a:t>
            </a:r>
            <a:r>
              <a:rPr lang="en-US" altLang="zh-CN" dirty="0"/>
              <a:t>39</a:t>
            </a:r>
            <a:r>
              <a:rPr lang="zh-CN" altLang="en-US" dirty="0"/>
              <a:t>，</a:t>
            </a:r>
            <a:r>
              <a:rPr lang="en-US" altLang="zh-CN" dirty="0"/>
              <a:t>Mobile/Diffuse</a:t>
            </a:r>
            <a:r>
              <a:rPr lang="zh-CN" altLang="en-US" dirty="0"/>
              <a:t>的</a:t>
            </a:r>
            <a:r>
              <a:rPr lang="en-US" altLang="zh-CN" dirty="0"/>
              <a:t>Keyword</a:t>
            </a:r>
            <a:r>
              <a:rPr lang="zh-CN" altLang="en-US" dirty="0"/>
              <a:t>变量数量为</a:t>
            </a:r>
            <a:r>
              <a:rPr lang="en-US" altLang="zh-CN" dirty="0"/>
              <a:t>27</a:t>
            </a:r>
            <a:r>
              <a:rPr lang="zh-CN" altLang="en-US" dirty="0"/>
              <a:t>，</a:t>
            </a:r>
            <a:r>
              <a:rPr lang="en-US" altLang="zh-CN" dirty="0"/>
              <a:t>Mobile/</a:t>
            </a:r>
            <a:r>
              <a:rPr lang="en-US" altLang="zh-CN" dirty="0" err="1"/>
              <a:t>VertexLit</a:t>
            </a:r>
            <a:r>
              <a:rPr lang="zh-CN" altLang="en-US" dirty="0"/>
              <a:t>的</a:t>
            </a:r>
            <a:r>
              <a:rPr lang="en-US" altLang="zh-CN" dirty="0"/>
              <a:t>Keyword</a:t>
            </a:r>
            <a:r>
              <a:rPr lang="zh-CN" altLang="en-US" dirty="0"/>
              <a:t>变量数量为</a:t>
            </a:r>
            <a:r>
              <a:rPr lang="en-US" altLang="zh-CN" dirty="0"/>
              <a:t>15</a:t>
            </a:r>
            <a:r>
              <a:rPr lang="zh-CN" altLang="en-US" dirty="0"/>
              <a:t>，</a:t>
            </a:r>
            <a:r>
              <a:rPr lang="en-US" altLang="zh-CN" dirty="0"/>
              <a:t>Mobile/Particles Additive</a:t>
            </a:r>
            <a:r>
              <a:rPr lang="zh-CN" altLang="en-US" dirty="0"/>
              <a:t>的</a:t>
            </a:r>
            <a:r>
              <a:rPr lang="en-US" altLang="zh-CN" dirty="0"/>
              <a:t>Keyword</a:t>
            </a:r>
            <a:r>
              <a:rPr lang="zh-CN" altLang="en-US" dirty="0"/>
              <a:t>变量数量为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pic>
        <p:nvPicPr>
          <p:cNvPr id="12" name="图片 11" descr="0D2A299B-04E8-4EA8-BF23-836661698EC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5828"/>
            <a:ext cx="12192000" cy="3127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85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740869" y="1375716"/>
            <a:ext cx="10325127" cy="460923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err="1" smtClean="0"/>
              <a:t>Shader</a:t>
            </a:r>
            <a:r>
              <a:rPr lang="zh-CN" altLang="en-US" sz="3600" dirty="0" smtClean="0"/>
              <a:t>加载优化</a:t>
            </a:r>
            <a:endParaRPr lang="en-US" altLang="zh-CN" sz="3600" dirty="0"/>
          </a:p>
        </p:txBody>
      </p:sp>
      <p:sp>
        <p:nvSpPr>
          <p:cNvPr id="4" name="矩形 3"/>
          <p:cNvSpPr/>
          <p:nvPr/>
        </p:nvSpPr>
        <p:spPr>
          <a:xfrm>
            <a:off x="976065" y="1363957"/>
            <a:ext cx="10242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很多自定义的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可以能会</a:t>
            </a:r>
            <a:r>
              <a:rPr lang="en-US" altLang="zh-CN" dirty="0" smtClean="0"/>
              <a:t>Fallback</a:t>
            </a:r>
            <a:r>
              <a:rPr lang="zh-CN" altLang="en-US" dirty="0" smtClean="0"/>
              <a:t>一个内置的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，这种操作会大大增加这个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keyword</a:t>
            </a:r>
            <a:r>
              <a:rPr lang="zh-CN" altLang="en-US" dirty="0" smtClean="0"/>
              <a:t>数量。若</a:t>
            </a:r>
            <a:r>
              <a:rPr lang="en-US" altLang="zh-CN" dirty="0" smtClean="0"/>
              <a:t>Fallback</a:t>
            </a:r>
            <a:r>
              <a:rPr lang="zh-CN" altLang="en-US" dirty="0" smtClean="0"/>
              <a:t>只是为了能最低限度显示物体，可以考虑使用固定管线实现。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45" y="2371591"/>
            <a:ext cx="4660900" cy="2514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857" y="2115707"/>
            <a:ext cx="5410200" cy="3060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59" y="2855535"/>
            <a:ext cx="2667000" cy="309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61" y="2879052"/>
            <a:ext cx="2667000" cy="309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420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740869" y="1375716"/>
            <a:ext cx="10325127" cy="460923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smtClean="0"/>
              <a:t>UGUI Draw Call</a:t>
            </a:r>
            <a:r>
              <a:rPr lang="zh-CN" altLang="en-US" sz="3600" dirty="0" smtClean="0"/>
              <a:t>优化</a:t>
            </a:r>
            <a:endParaRPr lang="en-US" altLang="zh-CN" sz="3600" dirty="0"/>
          </a:p>
        </p:txBody>
      </p:sp>
      <p:sp>
        <p:nvSpPr>
          <p:cNvPr id="4" name="矩形 3"/>
          <p:cNvSpPr/>
          <p:nvPr/>
        </p:nvSpPr>
        <p:spPr>
          <a:xfrm>
            <a:off x="976065" y="1363957"/>
            <a:ext cx="102428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UGUI</a:t>
            </a:r>
            <a:r>
              <a:rPr lang="zh-CN" altLang="en-US" dirty="0" smtClean="0"/>
              <a:t>渲染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有一个最重要的原则：</a:t>
            </a:r>
            <a:endParaRPr lang="en-US" altLang="zh-CN" dirty="0" smtClean="0"/>
          </a:p>
          <a:p>
            <a:r>
              <a:rPr lang="zh-CN" altLang="en-US" dirty="0" smtClean="0"/>
              <a:t>相邻元素使用同一个材质（不同图片可以通过打合图）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568" y="2566202"/>
            <a:ext cx="4343400" cy="2921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817" y="2844609"/>
            <a:ext cx="3683000" cy="246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641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740869" y="1375716"/>
            <a:ext cx="10325127" cy="460923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smtClean="0"/>
              <a:t>UGUI Draw Call</a:t>
            </a:r>
            <a:r>
              <a:rPr lang="zh-CN" altLang="en-US" sz="3600" dirty="0" smtClean="0"/>
              <a:t>优化</a:t>
            </a:r>
            <a:endParaRPr lang="en-US" altLang="zh-CN" sz="3600" dirty="0"/>
          </a:p>
        </p:txBody>
      </p:sp>
      <p:sp>
        <p:nvSpPr>
          <p:cNvPr id="4" name="矩形 3"/>
          <p:cNvSpPr/>
          <p:nvPr/>
        </p:nvSpPr>
        <p:spPr>
          <a:xfrm>
            <a:off x="751959" y="1363957"/>
            <a:ext cx="10242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将刚才的</a:t>
            </a:r>
            <a:r>
              <a:rPr lang="en-US" altLang="zh-CN" dirty="0" smtClean="0"/>
              <a:t>Panel</a:t>
            </a:r>
            <a:r>
              <a:rPr lang="zh-CN" altLang="en-US" dirty="0" smtClean="0"/>
              <a:t>负责一份对象看看批次会怎么划分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704" y="1353466"/>
            <a:ext cx="3416660" cy="50575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42505" y="2661951"/>
            <a:ext cx="69891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观察发现，</a:t>
            </a:r>
            <a:r>
              <a:rPr lang="en-US" altLang="zh-CN" dirty="0" smtClean="0"/>
              <a:t>Unity</a:t>
            </a:r>
            <a:r>
              <a:rPr lang="zh-CN" altLang="en-US" dirty="0" smtClean="0"/>
              <a:t>帮我们单独同一节点下的相同材质进行合批。</a:t>
            </a:r>
            <a:endParaRPr lang="en-US" altLang="zh-CN" dirty="0" smtClean="0"/>
          </a:p>
          <a:p>
            <a:r>
              <a:rPr lang="en-US" altLang="zh-CN" dirty="0" smtClean="0"/>
              <a:t>Unity</a:t>
            </a:r>
            <a:r>
              <a:rPr lang="zh-CN" altLang="en-US" dirty="0" smtClean="0"/>
              <a:t>还有一个合批规则，跨节点合批：</a:t>
            </a:r>
            <a:endParaRPr lang="en-US" altLang="zh-CN" dirty="0" smtClean="0"/>
          </a:p>
          <a:p>
            <a:r>
              <a:rPr lang="zh-CN" altLang="en-US" dirty="0" smtClean="0"/>
              <a:t>只要深度一样，在父节点中的合并批次序号一样是可以进行合批的。</a:t>
            </a:r>
            <a:endParaRPr lang="en-US" altLang="zh-CN" dirty="0" smtClean="0"/>
          </a:p>
          <a:p>
            <a:r>
              <a:rPr lang="zh-CN" altLang="en-US" dirty="0" smtClean="0"/>
              <a:t>那么为什么这两个</a:t>
            </a:r>
            <a:r>
              <a:rPr lang="en-US" altLang="zh-CN" dirty="0" smtClean="0"/>
              <a:t>panel</a:t>
            </a:r>
            <a:r>
              <a:rPr lang="zh-CN" altLang="en-US" dirty="0" smtClean="0"/>
              <a:t>符合这个规则却没有进行合批呢？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32653" y="4595003"/>
            <a:ext cx="698916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原因是这个</a:t>
            </a:r>
            <a:r>
              <a:rPr lang="en-US" altLang="zh-CN" dirty="0" smtClean="0"/>
              <a:t>Panel</a:t>
            </a:r>
            <a:r>
              <a:rPr lang="zh-CN" altLang="en-US" dirty="0" smtClean="0"/>
              <a:t>(</a:t>
            </a:r>
            <a:r>
              <a:rPr lang="en-US" altLang="zh-CN" dirty="0" smtClean="0"/>
              <a:t>1)</a:t>
            </a:r>
            <a:r>
              <a:rPr lang="zh-CN" altLang="en-US" dirty="0" smtClean="0"/>
              <a:t>的坐标和</a:t>
            </a:r>
            <a:r>
              <a:rPr lang="en-US" altLang="zh-CN" dirty="0" smtClean="0"/>
              <a:t>Panel</a:t>
            </a:r>
            <a:r>
              <a:rPr lang="zh-CN" altLang="en-US" dirty="0" smtClean="0"/>
              <a:t>是一样的，也就是说两个</a:t>
            </a:r>
            <a:r>
              <a:rPr lang="en-US" altLang="zh-CN" dirty="0" smtClean="0"/>
              <a:t>panel</a:t>
            </a:r>
            <a:r>
              <a:rPr lang="zh-CN" altLang="en-US" dirty="0" smtClean="0"/>
              <a:t>的子的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都是重叠的，这也是跨节点合批的一个重要限制。</a:t>
            </a:r>
            <a:endParaRPr lang="en-US" altLang="zh-CN" dirty="0" smtClean="0"/>
          </a:p>
          <a:p>
            <a:r>
              <a:rPr lang="zh-CN" altLang="en-US" dirty="0" smtClean="0"/>
              <a:t>那么在保证两个</a:t>
            </a:r>
            <a:r>
              <a:rPr lang="en-US" altLang="zh-CN" dirty="0" smtClean="0"/>
              <a:t>Panel</a:t>
            </a:r>
            <a:r>
              <a:rPr lang="zh-CN" altLang="en-US" dirty="0" smtClean="0"/>
              <a:t>没有重叠的元素情况下，这个优化项目将会进行。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9554" y="1292501"/>
            <a:ext cx="3340459" cy="51937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35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740869" y="1375716"/>
            <a:ext cx="10325127" cy="460923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smtClean="0"/>
              <a:t>UGUI Draw Call</a:t>
            </a:r>
            <a:r>
              <a:rPr lang="zh-CN" altLang="en-US" sz="3600" dirty="0" smtClean="0"/>
              <a:t>优化</a:t>
            </a:r>
            <a:endParaRPr lang="en-US" altLang="zh-CN" sz="3600" dirty="0"/>
          </a:p>
        </p:txBody>
      </p:sp>
      <p:sp>
        <p:nvSpPr>
          <p:cNvPr id="4" name="矩形 3"/>
          <p:cNvSpPr/>
          <p:nvPr/>
        </p:nvSpPr>
        <p:spPr>
          <a:xfrm>
            <a:off x="751959" y="1363957"/>
            <a:ext cx="10242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刚刚提出了一个合并批次序号的概念，这里详细说一下。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015" y="1594037"/>
            <a:ext cx="3029951" cy="50024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764" y="1419541"/>
            <a:ext cx="3127094" cy="535129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54955" y="2425361"/>
            <a:ext cx="10242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42504" y="3135125"/>
            <a:ext cx="59557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在第二个</a:t>
            </a:r>
            <a:r>
              <a:rPr lang="en-US" altLang="zh-CN" dirty="0" smtClean="0"/>
              <a:t>Panel</a:t>
            </a:r>
            <a:r>
              <a:rPr lang="zh-CN" altLang="en-US" dirty="0" smtClean="0"/>
              <a:t>的最初插入一个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，那么合批序列就如蓝色字所示。这种排列在实际开发中出现频率挺高的，比如有些状态图标会显示隐藏，那么他们的批次序号将可能被打乱</a:t>
            </a:r>
            <a:r>
              <a:rPr lang="zh-CN" altLang="en-US" dirty="0"/>
              <a:t>，</a:t>
            </a:r>
            <a:r>
              <a:rPr lang="zh-CN" altLang="en-US" dirty="0" smtClean="0"/>
              <a:t>那么他们会怎样合批？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6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858467" y="1434507"/>
            <a:ext cx="10442726" cy="312769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/>
              <a:t>UGUI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Animation</a:t>
            </a:r>
            <a:r>
              <a:rPr lang="zh-CN" altLang="en-US" dirty="0" smtClean="0"/>
              <a:t>制作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动画会打乱</a:t>
            </a:r>
            <a:r>
              <a:rPr lang="en-US" altLang="zh-CN" dirty="0" smtClean="0"/>
              <a:t>UI</a:t>
            </a:r>
            <a:r>
              <a:rPr lang="zh-CN" altLang="en-US" dirty="0" smtClean="0"/>
              <a:t>的批处理，导致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都不会批处理。解决方案：将这个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动画单独放置在一个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上，或者是使用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制作动画代替。</a:t>
            </a:r>
            <a:endParaRPr lang="en-US" altLang="zh-CN" dirty="0" smtClean="0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838200" y="634999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smtClean="0"/>
              <a:t>UGUI</a:t>
            </a:r>
            <a:r>
              <a:rPr lang="zh-CN" altLang="en-US" sz="3600" dirty="0" smtClean="0"/>
              <a:t>中</a:t>
            </a:r>
            <a:r>
              <a:rPr lang="en-US" altLang="zh-CN" sz="3600" dirty="0" smtClean="0"/>
              <a:t>Animation</a:t>
            </a:r>
            <a:r>
              <a:rPr lang="zh-CN" altLang="en-US" sz="3600" dirty="0" smtClean="0"/>
              <a:t>优化</a:t>
            </a:r>
            <a:endParaRPr lang="en-US" altLang="zh-CN" sz="36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6773" y="0"/>
            <a:ext cx="13293362" cy="65601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126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谢谢观看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600" dirty="0" smtClean="0">
                <a:sym typeface="+mn-ea"/>
              </a:rPr>
              <a:t>怎么做性能开销定位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9940290" cy="43516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800" b="1" dirty="0"/>
              <a:t>Android使用Profile：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en-US" altLang="zh-CN" sz="1800" dirty="0"/>
              <a:t>关闭手机数据流量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</a:t>
            </a:r>
            <a:r>
              <a:rPr lang="en-US" altLang="zh-CN" sz="1800" dirty="0"/>
              <a:t>打开wifi（确保手机和unity所在pc在同一局域网）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、</a:t>
            </a:r>
            <a:r>
              <a:rPr lang="en-US" altLang="zh-CN" sz="1800" dirty="0"/>
              <a:t>使用unity打包apk，打包时需要勾选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4</a:t>
            </a:r>
            <a:r>
              <a:rPr lang="zh-CN" altLang="en-US" sz="1800" dirty="0"/>
              <a:t>、</a:t>
            </a:r>
            <a:r>
              <a:rPr lang="en-US" altLang="zh-CN" sz="1800" dirty="0"/>
              <a:t>在手机段启动apk应用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5</a:t>
            </a:r>
            <a:r>
              <a:rPr lang="zh-CN" altLang="en-US" sz="1800" dirty="0"/>
              <a:t>、</a:t>
            </a:r>
            <a:r>
              <a:rPr lang="en-US" altLang="zh-CN" sz="1800" dirty="0"/>
              <a:t>profiler自动弹出并显示手机运行apk的真实参数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6</a:t>
            </a:r>
            <a:r>
              <a:rPr lang="zh-CN" altLang="en-US" sz="1800" dirty="0"/>
              <a:t>、</a:t>
            </a:r>
            <a:r>
              <a:rPr lang="en-US" altLang="zh-CN" sz="1800" dirty="0"/>
              <a:t>如果 Unity 编辑器 (Editor) 自动连接设备失败，从分析器窗口 (Profiler Window) 的活动分析器 (Active Profiler) 下拉菜单中选择正确的设备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7</a:t>
            </a:r>
            <a:r>
              <a:rPr lang="zh-CN" altLang="en-US" sz="1800" dirty="0"/>
              <a:t>、</a:t>
            </a:r>
            <a:r>
              <a:rPr lang="en-US" altLang="zh-CN" sz="1800" dirty="0"/>
              <a:t>最后就能在Unity中调试显示内存等暂用信息</a:t>
            </a:r>
            <a:endParaRPr lang="zh-CN" altLang="en-US" sz="18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182995" y="3204210"/>
            <a:ext cx="4781550" cy="1323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9905" y="1486535"/>
            <a:ext cx="5405120" cy="9836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600" smtClean="0">
                <a:sym typeface="+mn-ea"/>
              </a:rPr>
              <a:t>怎么做性能开销定位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10450830" cy="43516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/>
              <a:t>因为做优化的过程很多都是尝试性的，实效性应该是优化工作高效展开的前提。因此大部分的</a:t>
            </a:r>
            <a:r>
              <a:rPr lang="en-US" altLang="zh-CN" sz="1800" dirty="0"/>
              <a:t>Profile</a:t>
            </a:r>
            <a:r>
              <a:rPr lang="zh-CN" altLang="en-US" sz="1800" dirty="0"/>
              <a:t>工作都是在内网</a:t>
            </a:r>
            <a:r>
              <a:rPr lang="en-US" altLang="zh-CN" sz="1800" dirty="0"/>
              <a:t>Editor</a:t>
            </a:r>
            <a:r>
              <a:rPr lang="zh-CN" altLang="en-US" sz="1800" dirty="0"/>
              <a:t>下完成的，只有一些平台相关的才会使用真机调试。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/>
              <a:t>当然为了更加贴近外网的环境，在</a:t>
            </a:r>
            <a:r>
              <a:rPr lang="en-US" altLang="zh-CN" sz="1800" dirty="0"/>
              <a:t>Editor</a:t>
            </a:r>
            <a:r>
              <a:rPr lang="zh-CN" altLang="en-US" sz="1800" dirty="0"/>
              <a:t>下运行项目也会使用使用</a:t>
            </a:r>
            <a:r>
              <a:rPr lang="en-US" altLang="zh-CN" sz="1800" dirty="0"/>
              <a:t>AssetBundle</a:t>
            </a:r>
            <a:r>
              <a:rPr lang="zh-CN" altLang="en-US" sz="1800" dirty="0"/>
              <a:t>资源加载的方式。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/>
              <a:t>具体步骤：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en-US" altLang="zh-CN" sz="1800" dirty="0"/>
              <a:t>AppConst.cs</a:t>
            </a:r>
            <a:r>
              <a:rPr lang="zh-CN" altLang="en-US" sz="1800" dirty="0"/>
              <a:t>内</a:t>
            </a:r>
            <a:r>
              <a:rPr lang="en-US" altLang="zh-CN" sz="1800" dirty="0"/>
              <a:t>AssetBundleMode</a:t>
            </a:r>
            <a:r>
              <a:rPr lang="zh-CN" altLang="en-US" sz="1800" dirty="0"/>
              <a:t>设置为</a:t>
            </a:r>
            <a:r>
              <a:rPr lang="en-US" altLang="zh-CN" sz="1800" dirty="0"/>
              <a:t>true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、将打包好的资源放入</a:t>
            </a:r>
            <a:r>
              <a:rPr lang="en-US" altLang="zh-CN" sz="1800" dirty="0"/>
              <a:t>StreamAsset</a:t>
            </a:r>
            <a:r>
              <a:rPr lang="zh-CN" altLang="en-US" sz="1800" dirty="0"/>
              <a:t>文件夹内。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/>
              <a:t>游戏运行之后，所有的资源将会是在</a:t>
            </a:r>
            <a:r>
              <a:rPr lang="en-US" altLang="zh-CN" sz="1800" dirty="0"/>
              <a:t>AB</a:t>
            </a:r>
            <a:r>
              <a:rPr lang="zh-CN" altLang="en-US" sz="1800" dirty="0"/>
              <a:t>包内读取，</a:t>
            </a:r>
            <a:r>
              <a:rPr lang="en-US" altLang="zh-CN" sz="1800" dirty="0"/>
              <a:t>Lua</a:t>
            </a:r>
            <a:r>
              <a:rPr lang="zh-CN" altLang="en-US" sz="1800" dirty="0"/>
              <a:t>脚本用的是</a:t>
            </a:r>
            <a:r>
              <a:rPr lang="en-US" altLang="zh-CN" sz="1800" dirty="0"/>
              <a:t>Assets/Lua</a:t>
            </a:r>
            <a:endParaRPr lang="zh-CN" altLang="en-US" sz="18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202680" y="3672205"/>
            <a:ext cx="5151120" cy="579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 smtClean="0"/>
              <a:t>Unity </a:t>
            </a:r>
            <a:r>
              <a:rPr lang="en-US" altLang="zh-CN" dirty="0"/>
              <a:t>Profiler</a:t>
            </a:r>
            <a:r>
              <a:rPr lang="zh-CN" altLang="en-US" dirty="0"/>
              <a:t>介绍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3333585" y="2366681"/>
            <a:ext cx="1405965" cy="1454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>
            <a:normAutofit/>
          </a:bodyPr>
          <a:lstStyle/>
          <a:p>
            <a:pPr algn="ctr"/>
            <a:r>
              <a:rPr lang="en-US" altLang="zh-CN" sz="8800">
                <a:solidFill>
                  <a:schemeClr val="tx1"/>
                </a:solidFill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0261" y="1414157"/>
            <a:ext cx="10421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使用情况分析器显示您在游戏中花费的时间。选中时，下窗格显示所选帧</a:t>
            </a:r>
            <a:r>
              <a:rPr lang="zh-CN" altLang="en-US" dirty="0" smtClean="0"/>
              <a:t>的分层时间数据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窗口的详细操作可以参考这篇博文：</a:t>
            </a:r>
            <a:r>
              <a:rPr lang="en-US" altLang="zh-CN" dirty="0"/>
              <a:t>https://</a:t>
            </a:r>
            <a:r>
              <a:rPr lang="en-US" altLang="zh-CN" dirty="0" err="1"/>
              <a:t>www.jianshu.com</a:t>
            </a:r>
            <a:r>
              <a:rPr lang="en-US" altLang="zh-CN" dirty="0"/>
              <a:t>/p/698e31a0a1fb?mType=Group</a:t>
            </a:r>
            <a:endParaRPr lang="en-US" altLang="zh-CN" dirty="0" smtClean="0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smtClean="0">
                <a:sym typeface="+mn-ea"/>
              </a:rPr>
              <a:t>CPU</a:t>
            </a:r>
            <a:r>
              <a:rPr lang="zh-CN" altLang="en-US" sz="3600" dirty="0" smtClean="0">
                <a:sym typeface="+mn-ea"/>
              </a:rPr>
              <a:t> </a:t>
            </a:r>
            <a:r>
              <a:rPr lang="en-US" altLang="zh-CN" sz="3600" dirty="0" smtClean="0">
                <a:sym typeface="+mn-ea"/>
              </a:rPr>
              <a:t>Usage</a:t>
            </a:r>
            <a:endParaRPr lang="zh-CN" altLang="en-US" sz="3600" dirty="0">
              <a:sym typeface="+mn-ea"/>
            </a:endParaRPr>
          </a:p>
        </p:txBody>
      </p:sp>
      <p:pic>
        <p:nvPicPr>
          <p:cNvPr id="8" name="CPU Usage Hierarchy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" y="-1"/>
            <a:ext cx="12191998" cy="6818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6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 smtClean="0">
                <a:sym typeface="+mn-ea"/>
              </a:rPr>
              <a:t>CPU</a:t>
            </a:r>
            <a:r>
              <a:rPr lang="zh-CN" altLang="en-US" sz="3600" dirty="0" smtClean="0">
                <a:sym typeface="+mn-ea"/>
              </a:rPr>
              <a:t> </a:t>
            </a:r>
            <a:r>
              <a:rPr lang="en-US" altLang="zh-CN" sz="3600" dirty="0" smtClean="0">
                <a:sym typeface="+mn-ea"/>
              </a:rPr>
              <a:t>Usage</a:t>
            </a:r>
          </a:p>
        </p:txBody>
      </p:sp>
      <p:pic>
        <p:nvPicPr>
          <p:cNvPr id="3" name="CPU Timelin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941" y="112543"/>
            <a:ext cx="12192000" cy="6715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67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838200" y="553084"/>
            <a:ext cx="10515600" cy="7747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>
                <a:sym typeface="+mn-ea"/>
              </a:rPr>
              <a:t> </a:t>
            </a:r>
            <a:r>
              <a:rPr lang="en-US" altLang="zh-CN" sz="3600" dirty="0" smtClean="0">
                <a:sym typeface="+mn-ea"/>
              </a:rPr>
              <a:t>Rendering</a:t>
            </a:r>
          </a:p>
        </p:txBody>
      </p:sp>
      <p:sp>
        <p:nvSpPr>
          <p:cNvPr id="2" name="矩形 1"/>
          <p:cNvSpPr/>
          <p:nvPr/>
        </p:nvSpPr>
        <p:spPr>
          <a:xfrm>
            <a:off x="1075765" y="1270001"/>
            <a:ext cx="1033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rendering profiler</a:t>
            </a:r>
            <a:r>
              <a:rPr lang="zh-CN" altLang="en-US" dirty="0"/>
              <a:t>主要包含了三角形</a:t>
            </a:r>
            <a:r>
              <a:rPr lang="en-US" altLang="zh-CN" dirty="0"/>
              <a:t>,</a:t>
            </a:r>
            <a:r>
              <a:rPr lang="zh-CN" altLang="en-US" dirty="0"/>
              <a:t>顶点</a:t>
            </a:r>
            <a:r>
              <a:rPr lang="en-US" altLang="zh-CN" dirty="0"/>
              <a:t>,</a:t>
            </a:r>
            <a:r>
              <a:rPr lang="zh-CN" altLang="en-US" dirty="0"/>
              <a:t>以及通道等模块</a:t>
            </a:r>
            <a:r>
              <a:rPr lang="en-US" altLang="zh-CN" dirty="0"/>
              <a:t>,</a:t>
            </a:r>
            <a:r>
              <a:rPr lang="zh-CN" altLang="en-US" dirty="0"/>
              <a:t>每一个模块对应一个不同的颜色</a:t>
            </a:r>
            <a:r>
              <a:rPr lang="en-US" altLang="zh-CN" dirty="0"/>
              <a:t>,</a:t>
            </a:r>
            <a:r>
              <a:rPr lang="zh-CN" altLang="en-US" dirty="0"/>
              <a:t>并在</a:t>
            </a:r>
            <a:r>
              <a:rPr lang="en-US" altLang="zh-CN" dirty="0"/>
              <a:t>profiler</a:t>
            </a:r>
            <a:r>
              <a:rPr lang="zh-CN" altLang="en-US" dirty="0"/>
              <a:t>视图中显示出来。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352" y="3391647"/>
            <a:ext cx="9690509" cy="32528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90706" y="210074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/>
              <a:t>SetPass</a:t>
            </a:r>
            <a:r>
              <a:rPr lang="en-US" altLang="zh-CN" dirty="0"/>
              <a:t> Call:</a:t>
            </a:r>
            <a:r>
              <a:rPr lang="zh-CN" altLang="en-US" dirty="0"/>
              <a:t>着色器设置渲染通道次数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Draw Call:</a:t>
            </a:r>
            <a:r>
              <a:rPr lang="zh-CN" altLang="en-US" dirty="0"/>
              <a:t>总共绘制次数。 </a:t>
            </a:r>
            <a:endParaRPr lang="en-US" altLang="zh-CN" dirty="0" smtClean="0"/>
          </a:p>
          <a:p>
            <a:r>
              <a:rPr lang="en-US" altLang="zh-CN" dirty="0"/>
              <a:t>Total Batches:</a:t>
            </a:r>
            <a:r>
              <a:rPr lang="zh-CN" altLang="en-US" dirty="0"/>
              <a:t>总共批次个数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/>
              <a:t>Batched Draw Call:</a:t>
            </a:r>
            <a:r>
              <a:rPr lang="zh-CN" altLang="en-US" dirty="0"/>
              <a:t>批次绘制调用次数。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49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505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73"/>
  <p:tag name="KSO_WM_UNIT_LAYERLEVEL" val="1"/>
  <p:tag name="KSO_WM_UNIT_INDEX" val="2"/>
  <p:tag name="KSO_WM_UNIT_ID" val="custom20185051_3*f*2"/>
  <p:tag name="KSO_WM_UNIT_TYPE" val="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5051_3"/>
  <p:tag name="KSO_WM_TAG_VERSION" val="1.0"/>
  <p:tag name="KSO_WM_TEMPLATE_INDEX" val="20185051"/>
  <p:tag name="KSO_WM_TEMPLATE_CATEGORY" val="custom"/>
  <p:tag name="KSO_WM_SLIDE_SUBTYPE" val="pureTx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ID" val="custom20185051_3*a*1"/>
  <p:tag name="KSO_WM_UNIT_TYPE" val="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73"/>
  <p:tag name="KSO_WM_UNIT_LAYERLEVEL" val="1"/>
  <p:tag name="KSO_WM_UNIT_INDEX" val="1"/>
  <p:tag name="KSO_WM_UNIT_ID" val="custom20185051_3*f*1"/>
  <p:tag name="KSO_WM_UNIT_TYPE" val="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5051_3"/>
  <p:tag name="KSO_WM_TAG_VERSION" val="1.0"/>
  <p:tag name="KSO_WM_TEMPLATE_INDEX" val="20185051"/>
  <p:tag name="KSO_WM_TEMPLATE_CATEGORY" val="custom"/>
  <p:tag name="KSO_WM_SLIDE_SUBTYPE" val="pureTx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ID" val="custom20185051_3*a*1"/>
  <p:tag name="KSO_WM_UNIT_TYPE" val="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73"/>
  <p:tag name="KSO_WM_UNIT_LAYERLEVEL" val="1"/>
  <p:tag name="KSO_WM_UNIT_INDEX" val="1"/>
  <p:tag name="KSO_WM_UNIT_ID" val="custom20185051_3*f*1"/>
  <p:tag name="KSO_WM_UNIT_TYPE" val="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5051_3"/>
  <p:tag name="KSO_WM_TAG_VERSION" val="1.0"/>
  <p:tag name="KSO_WM_TEMPLATE_INDEX" val="20185051"/>
  <p:tag name="KSO_WM_TEMPLATE_CATEGORY" val="custom"/>
  <p:tag name="KSO_WM_SLIDE_SUBTYPE" val="pureTx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ID" val="custom20185051_3*a*1"/>
  <p:tag name="KSO_WM_UNIT_TYPE" val="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73"/>
  <p:tag name="KSO_WM_UNIT_LAYERLEVEL" val="1"/>
  <p:tag name="KSO_WM_UNIT_INDEX" val="1"/>
  <p:tag name="KSO_WM_UNIT_ID" val="custom20185051_3*f*1"/>
  <p:tag name="KSO_WM_UNIT_TYPE" val="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505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SLIDE_ID" val="custom20185051_6"/>
  <p:tag name="KSO_WM_SLIDE_INDEX" val="6"/>
  <p:tag name="KSO_WM_SLIDE_ITEM_CNT" val="1"/>
  <p:tag name="KSO_WM_SLIDE_LAYOUT" val="a_e"/>
  <p:tag name="KSO_WM_SLIDE_LAYOUT_CNT" val="1_1"/>
  <p:tag name="KSO_WM_SLIDE_TYPE" val="sectionTitle"/>
  <p:tag name="KSO_WM_BEAUTIFY_FLAG" val="#wm#"/>
  <p:tag name="KSO_WM_SLIDE_POSITION" val="262*186"/>
  <p:tag name="KSO_WM_SLIDE_SIZE" val="111*114"/>
  <p:tag name="KSO_WM_SLIDE_SUBTYPE" val="pureTx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6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SECTION 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e"/>
  <p:tag name="KSO_WM_UNIT_INDEX" val="1"/>
  <p:tag name="KSO_WM_UNIT_ID" val="custom20185051_6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TAG_VERSION" val="1.0"/>
  <p:tag name="KSO_WM_UNIT_PRESET_TEXT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CATEGORY" val="custom"/>
  <p:tag name="KSO_WM_TEMPLATE_INDEX" val="20185051"/>
  <p:tag name="KSO_WM_TAG_VERSION" val="1.0"/>
  <p:tag name="KSO_WM_TEMPLATE_THUMBS_INDEX" val="1、6、9、16、19、22、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SLIDE_ID" val="custom20185051_6"/>
  <p:tag name="KSO_WM_SLIDE_INDEX" val="6"/>
  <p:tag name="KSO_WM_SLIDE_ITEM_CNT" val="1"/>
  <p:tag name="KSO_WM_SLIDE_LAYOUT" val="a_e"/>
  <p:tag name="KSO_WM_SLIDE_LAYOUT_CNT" val="1_1"/>
  <p:tag name="KSO_WM_SLIDE_TYPE" val="sectionTitle"/>
  <p:tag name="KSO_WM_BEAUTIFY_FLAG" val="#wm#"/>
  <p:tag name="KSO_WM_SLIDE_POSITION" val="262*186"/>
  <p:tag name="KSO_WM_SLIDE_SIZE" val="111*114"/>
  <p:tag name="KSO_WM_SLIDE_SUBTYPE" val="pureTx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6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SECTION 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e"/>
  <p:tag name="KSO_WM_UNIT_INDEX" val="1"/>
  <p:tag name="KSO_WM_UNIT_ID" val="custom20185051_6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TAG_VERSION" val="1.0"/>
  <p:tag name="KSO_WM_UNIT_PRESET_TEXT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SLIDE_ID" val="custom20185051_1"/>
  <p:tag name="KSO_WM_SLIDE_INDEX" val="1"/>
  <p:tag name="KSO_WM_SLIDE_ITEM_CNT" val="2"/>
  <p:tag name="KSO_WM_SLIDE_LAYOUT" val="a_b_c"/>
  <p:tag name="KSO_WM_SLIDE_LAYOUT_CNT" val="1_1_1"/>
  <p:tag name="KSO_WM_SLIDE_TYPE" val="title"/>
  <p:tag name="KSO_WM_TEMPLATE_THUMBS_INDEX" val="1、6、9、16、19、22、"/>
  <p:tag name="KSO_WM_BEAUTIFY_FLAG" val="#wm#"/>
  <p:tag name="KSO_WM_SLIDE_SUBTYPE" val="pureTx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SLIDE_ID" val="custom20185051_6"/>
  <p:tag name="KSO_WM_SLIDE_INDEX" val="6"/>
  <p:tag name="KSO_WM_SLIDE_ITEM_CNT" val="1"/>
  <p:tag name="KSO_WM_SLIDE_LAYOUT" val="a_e"/>
  <p:tag name="KSO_WM_SLIDE_LAYOUT_CNT" val="1_1"/>
  <p:tag name="KSO_WM_SLIDE_TYPE" val="sectionTitle"/>
  <p:tag name="KSO_WM_BEAUTIFY_FLAG" val="#wm#"/>
  <p:tag name="KSO_WM_SLIDE_POSITION" val="262*186"/>
  <p:tag name="KSO_WM_SLIDE_SIZE" val="111*114"/>
  <p:tag name="KSO_WM_SLIDE_SUBTYPE" val="pureTx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6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SECTION 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e"/>
  <p:tag name="KSO_WM_UNIT_INDEX" val="1"/>
  <p:tag name="KSO_WM_UNIT_ID" val="custom20185051_6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TAG_VERSION" val="1.0"/>
  <p:tag name="KSO_WM_UNIT_PRESET_TEXT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绿色简约通用模板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SLIDE_ID" val="custom20185051_6"/>
  <p:tag name="KSO_WM_SLIDE_INDEX" val="6"/>
  <p:tag name="KSO_WM_SLIDE_ITEM_CNT" val="1"/>
  <p:tag name="KSO_WM_SLIDE_LAYOUT" val="a_e"/>
  <p:tag name="KSO_WM_SLIDE_LAYOUT_CNT" val="1_1"/>
  <p:tag name="KSO_WM_SLIDE_TYPE" val="sectionTitle"/>
  <p:tag name="KSO_WM_BEAUTIFY_FLAG" val="#wm#"/>
  <p:tag name="KSO_WM_SLIDE_POSITION" val="262*186"/>
  <p:tag name="KSO_WM_SLIDE_SIZE" val="111*114"/>
  <p:tag name="KSO_WM_SLIDE_SUBTYPE" val="pureTx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6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SECTION 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e"/>
  <p:tag name="KSO_WM_UNIT_INDEX" val="1"/>
  <p:tag name="KSO_WM_UNIT_ID" val="custom20185051_6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TAG_VERSION" val="1.0"/>
  <p:tag name="KSO_WM_UNIT_PRESET_TEXT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7"/>
  <p:tag name="KSO_WM_SLIDE_INDEX" val="7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221*151"/>
  <p:tag name="KSO_WM_SLIDE_SIZE" val="638*326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7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b"/>
  <p:tag name="KSO_WM_UNIT_INDEX" val="1"/>
  <p:tag name="KSO_WM_UNIT_ID" val="custom20185051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 sit amet, consectetur adipisicing eli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c"/>
  <p:tag name="KSO_WM_UNIT_INDEX" val="1"/>
  <p:tag name="KSO_WM_UNIT_ID" val="custom20185051_1*c*1"/>
  <p:tag name="KSO_WM_UNIT_LAYERLEVEL" val="1"/>
  <p:tag name="KSO_WM_UNIT_VALUE" val="2"/>
  <p:tag name="KSO_WM_UNIT_HIGHLIGHT" val="0"/>
  <p:tag name="KSO_WM_UNIT_COMPATIBLE" val="1"/>
  <p:tag name="KSO_WM_UNIT_CLEAR" val="0"/>
  <p:tag name="KSO_WM_BEAUTIFY_FLAG" val="#wm#"/>
  <p:tag name="KSO_WM_UNIT_PRESET_TEXT" val="20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5051_3"/>
  <p:tag name="KSO_WM_TAG_VERSION" val="1.0"/>
  <p:tag name="KSO_WM_TEMPLATE_INDEX" val="20185051"/>
  <p:tag name="KSO_WM_TEMPLATE_CATEGORY" val="custom"/>
  <p:tag name="KSO_WM_SLIDE_SUBTYPE" val="pureTx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50"/>
  <p:tag name="KSO_WM_UNIT_LAYERLEVEL" val="1"/>
  <p:tag name="KSO_WM_UNIT_INDEX" val="1"/>
  <p:tag name="KSO_WM_UNIT_ID" val="custom20185051_3*a*1"/>
  <p:tag name="KSO_WM_UNIT_TYPE" val="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5051_8"/>
  <p:tag name="KSO_WM_SLIDE_INDEX" val="8"/>
  <p:tag name="KSO_WM_SLIDE_ITEM_CNT" val="2"/>
  <p:tag name="KSO_WM_SLIDE_LAYOUT" val="l_a"/>
  <p:tag name="KSO_WM_SLIDE_LAYOUT_CNT" val="1_1"/>
  <p:tag name="KSO_WM_SLIDE_TYPE" val="text"/>
  <p:tag name="KSO_WM_BEAUTIFY_FLAG" val="#wm#"/>
  <p:tag name="KSO_WM_SLIDE_POSITION" val="208*174"/>
  <p:tag name="KSO_WM_SLIDE_SIZE" val="575*280"/>
  <p:tag name="KSO_WM_TEMPLATE_CATEGORY" val="custom"/>
  <p:tag name="KSO_WM_TEMPLATE_INDEX" val="20185051"/>
  <p:tag name="KSO_WM_DIAGRAM_GROUP_CODE" val="l1-1"/>
  <p:tag name="KSO_WM_TAG_VERSION" val="1.0"/>
  <p:tag name="KSO_WM_SLIDE_SUBTYPE" val="dia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UNIT_TYPE" val="l_h_f"/>
  <p:tag name="KSO_WM_UNIT_INDEX" val="1_1_1"/>
  <p:tag name="KSO_WM_UNIT_ID" val="custom20185051_8*l_h_f*1_1_1"/>
  <p:tag name="KSO_WM_UNIT_CLEAR" val="1"/>
  <p:tag name="KSO_WM_UNIT_LAYERLEVEL" val="1_1_1"/>
  <p:tag name="KSO_WM_UNIT_VALUE" val="81"/>
  <p:tag name="KSO_WM_UNIT_HIGHLIGHT" val="0"/>
  <p:tag name="KSO_WM_UNIT_COMPATIBLE" val="0"/>
  <p:tag name="KSO_WM_BEAUTIFY_FLAG" val="#wm#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8*a*1"/>
  <p:tag name="KSO_WM_UNIT_LAYERLEVEL" val="1"/>
  <p:tag name="KSO_WM_UNIT_VALUE" val="2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TAG_VERSION" val="1.0"/>
  <p:tag name="KSO_WM_SLIDE_ID" val="custom20185051_22"/>
  <p:tag name="KSO_WM_SLIDE_INDEX" val="22"/>
  <p:tag name="KSO_WM_SLIDE_ITEM_CNT" val="2"/>
  <p:tag name="KSO_WM_SLIDE_LAYOUT" val="a_b"/>
  <p:tag name="KSO_WM_SLIDE_LAYOUT_CNT" val="1_1"/>
  <p:tag name="KSO_WM_SLIDE_TYPE" val="endPage"/>
  <p:tag name="KSO_WM_BEAUTIFY_FLAG" val="#wm#"/>
  <p:tag name="KSO_WM_SLIDE_SUBTYPE" val="pureTx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a"/>
  <p:tag name="KSO_WM_UNIT_INDEX" val="1"/>
  <p:tag name="KSO_WM_UNIT_ID" val="custom20185051_22*a*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谢谢观看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51"/>
  <p:tag name="KSO_WM_UNIT_TYPE" val="b"/>
  <p:tag name="KSO_WM_UNIT_INDEX" val="1"/>
  <p:tag name="KSO_WM_UNIT_ID" val="custom20185051_22*b*1"/>
  <p:tag name="KSO_WM_UNIT_LAYERLEVEL" val="1"/>
  <p:tag name="KSO_WM_UNIT_VALUE" val="30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THANK YOU"/>
</p:tagLst>
</file>

<file path=ppt/theme/theme1.xml><?xml version="1.0" encoding="utf-8"?>
<a:theme xmlns:a="http://schemas.openxmlformats.org/drawingml/2006/main" name="Office 主题">
  <a:themeElements>
    <a:clrScheme name="自定义 428">
      <a:dk1>
        <a:srgbClr val="262626"/>
      </a:dk1>
      <a:lt1>
        <a:srgbClr val="FFFFFF"/>
      </a:lt1>
      <a:dk2>
        <a:srgbClr val="87DDD5"/>
      </a:dk2>
      <a:lt2>
        <a:srgbClr val="FFFFFF"/>
      </a:lt2>
      <a:accent1>
        <a:srgbClr val="87DDD5"/>
      </a:accent1>
      <a:accent2>
        <a:srgbClr val="FFFFFF"/>
      </a:accent2>
      <a:accent3>
        <a:srgbClr val="FFF595"/>
      </a:accent3>
      <a:accent4>
        <a:srgbClr val="FFF595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2182</Words>
  <Application>Microsoft Macintosh PowerPoint</Application>
  <PresentationFormat>宽屏</PresentationFormat>
  <Paragraphs>201</Paragraphs>
  <Slides>37</Slides>
  <Notes>34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Arial</vt:lpstr>
      <vt:lpstr>Calibri</vt:lpstr>
      <vt:lpstr>黑体</vt:lpstr>
      <vt:lpstr>宋体</vt:lpstr>
      <vt:lpstr>微软雅黑</vt:lpstr>
      <vt:lpstr>Office 主题</vt:lpstr>
      <vt:lpstr>移动游戏性能优化</vt:lpstr>
      <vt:lpstr>常见性能瓶颈问题</vt:lpstr>
      <vt:lpstr>怎么做性能开销定位</vt:lpstr>
      <vt:lpstr>怎么做性能开销定位</vt:lpstr>
      <vt:lpstr>怎么做性能开销定位</vt:lpstr>
      <vt:lpstr>Unity Profiler介绍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CPU FPS介绍</vt:lpstr>
      <vt:lpstr>PowerPoint 演示文稿</vt:lpstr>
      <vt:lpstr>PowerPoint 演示文稿</vt:lpstr>
      <vt:lpstr>PowerPoint 演示文稿</vt:lpstr>
      <vt:lpstr>拓展工具---LuaProfiler</vt:lpstr>
      <vt:lpstr>PowerPoint 演示文稿</vt:lpstr>
      <vt:lpstr>PowerPoint 演示文稿</vt:lpstr>
      <vt:lpstr>PowerPoint 演示文稿</vt:lpstr>
      <vt:lpstr>优化实例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移动游戏性能优化</dc:title>
  <dc:creator>ChenHong</dc:creator>
  <cp:lastModifiedBy>王 愿生</cp:lastModifiedBy>
  <cp:revision>86</cp:revision>
  <dcterms:created xsi:type="dcterms:W3CDTF">2015-05-05T08:02:00Z</dcterms:created>
  <dcterms:modified xsi:type="dcterms:W3CDTF">2018-04-26T11:11:14Z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